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6.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7.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11"/>
  </p:notesMasterIdLst>
  <p:sldIdLst>
    <p:sldId id="256" r:id="rId6"/>
    <p:sldId id="257" r:id="rId7"/>
    <p:sldId id="305" r:id="rId8"/>
    <p:sldId id="298" r:id="rId9"/>
    <p:sldId id="300" r:id="rId10"/>
    <p:sldId id="299" r:id="rId11"/>
    <p:sldId id="270" r:id="rId12"/>
    <p:sldId id="262" r:id="rId13"/>
    <p:sldId id="290" r:id="rId14"/>
    <p:sldId id="291" r:id="rId15"/>
    <p:sldId id="292" r:id="rId16"/>
    <p:sldId id="301" r:id="rId17"/>
    <p:sldId id="259" r:id="rId18"/>
    <p:sldId id="260" r:id="rId19"/>
    <p:sldId id="302" r:id="rId20"/>
    <p:sldId id="306" r:id="rId21"/>
    <p:sldId id="331"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88" r:id="rId37"/>
    <p:sldId id="389" r:id="rId38"/>
    <p:sldId id="390" r:id="rId39"/>
    <p:sldId id="391" r:id="rId40"/>
    <p:sldId id="392" r:id="rId41"/>
    <p:sldId id="393" r:id="rId42"/>
    <p:sldId id="394" r:id="rId43"/>
    <p:sldId id="395" r:id="rId44"/>
    <p:sldId id="322" r:id="rId45"/>
    <p:sldId id="323" r:id="rId46"/>
    <p:sldId id="324" r:id="rId47"/>
    <p:sldId id="325" r:id="rId48"/>
    <p:sldId id="326" r:id="rId49"/>
    <p:sldId id="327" r:id="rId50"/>
    <p:sldId id="328" r:id="rId51"/>
    <p:sldId id="329" r:id="rId52"/>
    <p:sldId id="330" r:id="rId53"/>
    <p:sldId id="332" r:id="rId54"/>
    <p:sldId id="333" r:id="rId55"/>
    <p:sldId id="334" r:id="rId56"/>
    <p:sldId id="387"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96" r:id="rId70"/>
    <p:sldId id="347" r:id="rId71"/>
    <p:sldId id="348" r:id="rId72"/>
    <p:sldId id="349" r:id="rId73"/>
    <p:sldId id="350" r:id="rId74"/>
    <p:sldId id="385" r:id="rId75"/>
    <p:sldId id="351" r:id="rId76"/>
    <p:sldId id="352" r:id="rId77"/>
    <p:sldId id="368" r:id="rId78"/>
    <p:sldId id="369" r:id="rId79"/>
    <p:sldId id="353" r:id="rId80"/>
    <p:sldId id="354" r:id="rId81"/>
    <p:sldId id="370" r:id="rId82"/>
    <p:sldId id="371" r:id="rId83"/>
    <p:sldId id="372" r:id="rId84"/>
    <p:sldId id="355" r:id="rId85"/>
    <p:sldId id="356" r:id="rId86"/>
    <p:sldId id="373" r:id="rId87"/>
    <p:sldId id="374" r:id="rId88"/>
    <p:sldId id="357" r:id="rId89"/>
    <p:sldId id="358" r:id="rId90"/>
    <p:sldId id="375" r:id="rId91"/>
    <p:sldId id="376" r:id="rId92"/>
    <p:sldId id="359" r:id="rId93"/>
    <p:sldId id="360" r:id="rId94"/>
    <p:sldId id="377" r:id="rId95"/>
    <p:sldId id="378" r:id="rId96"/>
    <p:sldId id="361" r:id="rId97"/>
    <p:sldId id="362" r:id="rId98"/>
    <p:sldId id="379" r:id="rId99"/>
    <p:sldId id="380" r:id="rId100"/>
    <p:sldId id="381" r:id="rId101"/>
    <p:sldId id="363" r:id="rId102"/>
    <p:sldId id="364" r:id="rId103"/>
    <p:sldId id="382" r:id="rId104"/>
    <p:sldId id="383" r:id="rId105"/>
    <p:sldId id="384" r:id="rId106"/>
    <p:sldId id="367" r:id="rId107"/>
    <p:sldId id="365" r:id="rId108"/>
    <p:sldId id="366" r:id="rId109"/>
    <p:sldId id="307"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145FBB-FCA7-4C64-9C00-FD0F1E180C57}">
          <p14:sldIdLst>
            <p14:sldId id="256"/>
            <p14:sldId id="257"/>
            <p14:sldId id="305"/>
            <p14:sldId id="298"/>
            <p14:sldId id="300"/>
            <p14:sldId id="299"/>
            <p14:sldId id="270"/>
            <p14:sldId id="262"/>
            <p14:sldId id="290"/>
            <p14:sldId id="291"/>
            <p14:sldId id="292"/>
            <p14:sldId id="301"/>
            <p14:sldId id="259"/>
            <p14:sldId id="260"/>
            <p14:sldId id="302"/>
            <p14:sldId id="306"/>
          </p14:sldIdLst>
        </p14:section>
        <p14:section name="Workshop Slides" id="{0424EDC3-6B80-466A-BA44-10D5E5D23FD8}">
          <p14:sldIdLst>
            <p14:sldId id="331"/>
            <p14:sldId id="308"/>
            <p14:sldId id="309"/>
            <p14:sldId id="310"/>
            <p14:sldId id="311"/>
            <p14:sldId id="312"/>
            <p14:sldId id="313"/>
            <p14:sldId id="314"/>
            <p14:sldId id="315"/>
            <p14:sldId id="316"/>
            <p14:sldId id="317"/>
            <p14:sldId id="318"/>
            <p14:sldId id="319"/>
            <p14:sldId id="320"/>
            <p14:sldId id="321"/>
            <p14:sldId id="388"/>
            <p14:sldId id="389"/>
            <p14:sldId id="390"/>
            <p14:sldId id="391"/>
            <p14:sldId id="392"/>
            <p14:sldId id="393"/>
            <p14:sldId id="394"/>
            <p14:sldId id="395"/>
            <p14:sldId id="322"/>
            <p14:sldId id="323"/>
            <p14:sldId id="324"/>
            <p14:sldId id="325"/>
            <p14:sldId id="326"/>
            <p14:sldId id="327"/>
            <p14:sldId id="328"/>
            <p14:sldId id="329"/>
            <p14:sldId id="330"/>
            <p14:sldId id="332"/>
            <p14:sldId id="333"/>
            <p14:sldId id="334"/>
            <p14:sldId id="387"/>
            <p14:sldId id="335"/>
            <p14:sldId id="336"/>
            <p14:sldId id="337"/>
            <p14:sldId id="338"/>
            <p14:sldId id="339"/>
            <p14:sldId id="340"/>
            <p14:sldId id="341"/>
            <p14:sldId id="342"/>
            <p14:sldId id="343"/>
            <p14:sldId id="344"/>
            <p14:sldId id="345"/>
            <p14:sldId id="346"/>
            <p14:sldId id="396"/>
            <p14:sldId id="347"/>
            <p14:sldId id="348"/>
            <p14:sldId id="349"/>
            <p14:sldId id="350"/>
            <p14:sldId id="385"/>
            <p14:sldId id="351"/>
            <p14:sldId id="352"/>
            <p14:sldId id="368"/>
            <p14:sldId id="369"/>
            <p14:sldId id="353"/>
            <p14:sldId id="354"/>
            <p14:sldId id="370"/>
            <p14:sldId id="371"/>
            <p14:sldId id="372"/>
            <p14:sldId id="355"/>
            <p14:sldId id="356"/>
            <p14:sldId id="373"/>
            <p14:sldId id="374"/>
            <p14:sldId id="357"/>
            <p14:sldId id="358"/>
            <p14:sldId id="375"/>
            <p14:sldId id="376"/>
            <p14:sldId id="359"/>
            <p14:sldId id="360"/>
            <p14:sldId id="377"/>
            <p14:sldId id="378"/>
            <p14:sldId id="361"/>
            <p14:sldId id="362"/>
            <p14:sldId id="379"/>
            <p14:sldId id="380"/>
            <p14:sldId id="381"/>
            <p14:sldId id="363"/>
            <p14:sldId id="364"/>
            <p14:sldId id="382"/>
            <p14:sldId id="383"/>
            <p14:sldId id="384"/>
            <p14:sldId id="367"/>
            <p14:sldId id="365"/>
            <p14:sldId id="366"/>
          </p14:sldIdLst>
        </p14:section>
        <p14:section name="Trailer Slide" id="{556B2F05-8E2E-4399-8407-319ED4DE0BF5}">
          <p14:sldIdLst>
            <p14:sldId id="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2807" autoAdjust="0"/>
  </p:normalViewPr>
  <p:slideViewPr>
    <p:cSldViewPr>
      <p:cViewPr varScale="1">
        <p:scale>
          <a:sx n="128" d="100"/>
          <a:sy n="128" d="100"/>
        </p:scale>
        <p:origin x="14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Folha1!$B$1</c:f>
              <c:strCache>
                <c:ptCount val="1"/>
                <c:pt idx="0">
                  <c:v>Maturity Level</c:v>
                </c:pt>
              </c:strCache>
            </c:strRef>
          </c:tx>
          <c:cat>
            <c:strRef>
              <c:f>Folha1!$A$2:$A$6</c:f>
              <c:strCache>
                <c:ptCount val="5"/>
                <c:pt idx="0">
                  <c:v>Pre-Ingest</c:v>
                </c:pt>
                <c:pt idx="1">
                  <c:v>Ingest</c:v>
                </c:pt>
                <c:pt idx="2">
                  <c:v>Archival Storage and Preservation</c:v>
                </c:pt>
                <c:pt idx="3">
                  <c:v>Data Management</c:v>
                </c:pt>
                <c:pt idx="4">
                  <c:v>Access</c:v>
                </c:pt>
              </c:strCache>
            </c:strRef>
          </c:cat>
          <c:val>
            <c:numRef>
              <c:f>Folha1!$B$2:$B$6</c:f>
              <c:numCache>
                <c:formatCode>General</c:formatCode>
                <c:ptCount val="5"/>
                <c:pt idx="0">
                  <c:v>5</c:v>
                </c:pt>
                <c:pt idx="1">
                  <c:v>4</c:v>
                </c:pt>
                <c:pt idx="2">
                  <c:v>4</c:v>
                </c:pt>
                <c:pt idx="3">
                  <c:v>4</c:v>
                </c:pt>
                <c:pt idx="4">
                  <c:v>4</c:v>
                </c:pt>
              </c:numCache>
            </c:numRef>
          </c:val>
        </c:ser>
        <c:dLbls>
          <c:showLegendKey val="0"/>
          <c:showVal val="0"/>
          <c:showCatName val="0"/>
          <c:showSerName val="0"/>
          <c:showPercent val="0"/>
          <c:showBubbleSize val="0"/>
        </c:dLbls>
        <c:axId val="70704736"/>
        <c:axId val="70705128"/>
      </c:radarChart>
      <c:catAx>
        <c:axId val="70704736"/>
        <c:scaling>
          <c:orientation val="minMax"/>
        </c:scaling>
        <c:delete val="0"/>
        <c:axPos val="b"/>
        <c:majorGridlines/>
        <c:numFmt formatCode="General" sourceLinked="1"/>
        <c:majorTickMark val="out"/>
        <c:minorTickMark val="none"/>
        <c:tickLblPos val="nextTo"/>
        <c:crossAx val="70705128"/>
        <c:crosses val="autoZero"/>
        <c:auto val="1"/>
        <c:lblAlgn val="ctr"/>
        <c:lblOffset val="100"/>
        <c:noMultiLvlLbl val="0"/>
      </c:catAx>
      <c:valAx>
        <c:axId val="70705128"/>
        <c:scaling>
          <c:orientation val="minMax"/>
          <c:max val="5"/>
          <c:min val="1"/>
        </c:scaling>
        <c:delete val="0"/>
        <c:axPos val="l"/>
        <c:majorGridlines/>
        <c:numFmt formatCode="General" sourceLinked="1"/>
        <c:majorTickMark val="cross"/>
        <c:minorTickMark val="none"/>
        <c:tickLblPos val="nextTo"/>
        <c:crossAx val="70704736"/>
        <c:crosses val="autoZero"/>
        <c:crossBetween val="between"/>
        <c:majorUnit val="1"/>
        <c:minorUnit val="0.2"/>
      </c:valAx>
      <c:spPr>
        <a:noFill/>
        <a:ln w="25400">
          <a:noFill/>
        </a:ln>
      </c:spPr>
    </c:plotArea>
    <c:legend>
      <c:legendPos val="r"/>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851377952756"/>
          <c:y val="0.16120799957288481"/>
          <c:w val="0.35130536417322833"/>
          <c:h val="0.63082188376207471"/>
        </c:manualLayout>
      </c:layout>
      <c:radarChart>
        <c:radarStyle val="marker"/>
        <c:varyColors val="0"/>
        <c:ser>
          <c:idx val="0"/>
          <c:order val="0"/>
          <c:tx>
            <c:strRef>
              <c:f>Folha1!$B$1</c:f>
              <c:strCache>
                <c:ptCount val="1"/>
                <c:pt idx="0">
                  <c:v>Maturity Level</c:v>
                </c:pt>
              </c:strCache>
            </c:strRef>
          </c:tx>
          <c:cat>
            <c:strRef>
              <c:f>Folha1!$A$2:$A$6</c:f>
              <c:strCache>
                <c:ptCount val="5"/>
                <c:pt idx="0">
                  <c:v>Pre-Ingest</c:v>
                </c:pt>
                <c:pt idx="1">
                  <c:v>Ingest</c:v>
                </c:pt>
                <c:pt idx="2">
                  <c:v>Archival Storage and Preservation</c:v>
                </c:pt>
                <c:pt idx="3">
                  <c:v>Data Management</c:v>
                </c:pt>
                <c:pt idx="4">
                  <c:v>Access</c:v>
                </c:pt>
              </c:strCache>
            </c:strRef>
          </c:cat>
          <c:val>
            <c:numRef>
              <c:f>Folha1!$B$2:$B$6</c:f>
              <c:numCache>
                <c:formatCode>General</c:formatCode>
                <c:ptCount val="5"/>
                <c:pt idx="0">
                  <c:v>4</c:v>
                </c:pt>
                <c:pt idx="1">
                  <c:v>4</c:v>
                </c:pt>
                <c:pt idx="2">
                  <c:v>4</c:v>
                </c:pt>
                <c:pt idx="3">
                  <c:v>3</c:v>
                </c:pt>
                <c:pt idx="4">
                  <c:v>2</c:v>
                </c:pt>
              </c:numCache>
            </c:numRef>
          </c:val>
        </c:ser>
        <c:dLbls>
          <c:showLegendKey val="0"/>
          <c:showVal val="0"/>
          <c:showCatName val="0"/>
          <c:showSerName val="0"/>
          <c:showPercent val="0"/>
          <c:showBubbleSize val="0"/>
        </c:dLbls>
        <c:axId val="70705520"/>
        <c:axId val="70705912"/>
      </c:radarChart>
      <c:catAx>
        <c:axId val="70705520"/>
        <c:scaling>
          <c:orientation val="minMax"/>
        </c:scaling>
        <c:delete val="0"/>
        <c:axPos val="b"/>
        <c:majorGridlines/>
        <c:numFmt formatCode="General" sourceLinked="1"/>
        <c:majorTickMark val="out"/>
        <c:minorTickMark val="none"/>
        <c:tickLblPos val="nextTo"/>
        <c:crossAx val="70705912"/>
        <c:crosses val="autoZero"/>
        <c:auto val="1"/>
        <c:lblAlgn val="ctr"/>
        <c:lblOffset val="100"/>
        <c:noMultiLvlLbl val="0"/>
      </c:catAx>
      <c:valAx>
        <c:axId val="70705912"/>
        <c:scaling>
          <c:orientation val="minMax"/>
          <c:max val="5"/>
          <c:min val="1"/>
        </c:scaling>
        <c:delete val="0"/>
        <c:axPos val="l"/>
        <c:majorGridlines/>
        <c:numFmt formatCode="General" sourceLinked="1"/>
        <c:majorTickMark val="cross"/>
        <c:minorTickMark val="none"/>
        <c:tickLblPos val="nextTo"/>
        <c:crossAx val="70705520"/>
        <c:crosses val="autoZero"/>
        <c:crossBetween val="between"/>
        <c:majorUnit val="1"/>
        <c:minorUnit val="0.2"/>
      </c:valAx>
      <c:spPr>
        <a:noFill/>
        <a:ln w="25400">
          <a:noFill/>
        </a:ln>
      </c:spPr>
    </c:plotArea>
    <c:legend>
      <c:legendPos val="r"/>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Folha1!$B$1</c:f>
              <c:strCache>
                <c:ptCount val="1"/>
                <c:pt idx="0">
                  <c:v>Maturity Level</c:v>
                </c:pt>
              </c:strCache>
            </c:strRef>
          </c:tx>
          <c:cat>
            <c:strRef>
              <c:f>Folha1!$A$2:$A$6</c:f>
              <c:strCache>
                <c:ptCount val="5"/>
                <c:pt idx="0">
                  <c:v>Pre-Ingest</c:v>
                </c:pt>
                <c:pt idx="1">
                  <c:v>Ingest</c:v>
                </c:pt>
                <c:pt idx="2">
                  <c:v>Archival Storage and Preservation</c:v>
                </c:pt>
                <c:pt idx="3">
                  <c:v>Data Management</c:v>
                </c:pt>
                <c:pt idx="4">
                  <c:v>Access</c:v>
                </c:pt>
              </c:strCache>
            </c:strRef>
          </c:cat>
          <c:val>
            <c:numRef>
              <c:f>Folha1!$B$2:$B$6</c:f>
              <c:numCache>
                <c:formatCode>General</c:formatCode>
                <c:ptCount val="5"/>
                <c:pt idx="0">
                  <c:v>3</c:v>
                </c:pt>
                <c:pt idx="1">
                  <c:v>2</c:v>
                </c:pt>
                <c:pt idx="2">
                  <c:v>2</c:v>
                </c:pt>
                <c:pt idx="3">
                  <c:v>3</c:v>
                </c:pt>
                <c:pt idx="4">
                  <c:v>3</c:v>
                </c:pt>
              </c:numCache>
            </c:numRef>
          </c:val>
        </c:ser>
        <c:dLbls>
          <c:showLegendKey val="0"/>
          <c:showVal val="0"/>
          <c:showCatName val="0"/>
          <c:showSerName val="0"/>
          <c:showPercent val="0"/>
          <c:showBubbleSize val="0"/>
        </c:dLbls>
        <c:axId val="70706696"/>
        <c:axId val="70707088"/>
      </c:radarChart>
      <c:catAx>
        <c:axId val="70706696"/>
        <c:scaling>
          <c:orientation val="minMax"/>
        </c:scaling>
        <c:delete val="0"/>
        <c:axPos val="b"/>
        <c:majorGridlines/>
        <c:numFmt formatCode="General" sourceLinked="1"/>
        <c:majorTickMark val="out"/>
        <c:minorTickMark val="none"/>
        <c:tickLblPos val="nextTo"/>
        <c:crossAx val="70707088"/>
        <c:crosses val="autoZero"/>
        <c:auto val="1"/>
        <c:lblAlgn val="ctr"/>
        <c:lblOffset val="100"/>
        <c:noMultiLvlLbl val="0"/>
      </c:catAx>
      <c:valAx>
        <c:axId val="70707088"/>
        <c:scaling>
          <c:orientation val="minMax"/>
          <c:max val="5"/>
          <c:min val="1"/>
        </c:scaling>
        <c:delete val="0"/>
        <c:axPos val="l"/>
        <c:majorGridlines/>
        <c:numFmt formatCode="General" sourceLinked="1"/>
        <c:majorTickMark val="cross"/>
        <c:minorTickMark val="none"/>
        <c:tickLblPos val="nextTo"/>
        <c:crossAx val="70706696"/>
        <c:crosses val="autoZero"/>
        <c:crossBetween val="between"/>
        <c:majorUnit val="1"/>
        <c:minorUnit val="0.2"/>
      </c:valAx>
      <c:spPr>
        <a:noFill/>
        <a:ln w="25400">
          <a:noFill/>
        </a:ln>
      </c:spPr>
    </c:plotArea>
    <c:legend>
      <c:legendPos val="r"/>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03764763779526"/>
          <c:y val="7.5418968700925473E-2"/>
          <c:w val="0.43203453083989501"/>
          <c:h val="0.775783305319241"/>
        </c:manualLayout>
      </c:layout>
      <c:radarChart>
        <c:radarStyle val="marker"/>
        <c:varyColors val="0"/>
        <c:ser>
          <c:idx val="0"/>
          <c:order val="0"/>
          <c:tx>
            <c:strRef>
              <c:f>Folha1!$B$1</c:f>
              <c:strCache>
                <c:ptCount val="1"/>
                <c:pt idx="0">
                  <c:v>Maturity Level</c:v>
                </c:pt>
              </c:strCache>
            </c:strRef>
          </c:tx>
          <c:cat>
            <c:strRef>
              <c:f>Folha1!$A$2:$A$6</c:f>
              <c:strCache>
                <c:ptCount val="5"/>
                <c:pt idx="0">
                  <c:v>Pre-Ingest</c:v>
                </c:pt>
                <c:pt idx="1">
                  <c:v>Ingest</c:v>
                </c:pt>
                <c:pt idx="2">
                  <c:v>Archival Storage and Preservation</c:v>
                </c:pt>
                <c:pt idx="3">
                  <c:v>Data Management</c:v>
                </c:pt>
                <c:pt idx="4">
                  <c:v>Access</c:v>
                </c:pt>
              </c:strCache>
            </c:strRef>
          </c:cat>
          <c:val>
            <c:numRef>
              <c:f>Folha1!$B$2:$B$6</c:f>
              <c:numCache>
                <c:formatCode>General</c:formatCode>
                <c:ptCount val="5"/>
                <c:pt idx="0">
                  <c:v>2</c:v>
                </c:pt>
                <c:pt idx="1">
                  <c:v>2</c:v>
                </c:pt>
                <c:pt idx="2">
                  <c:v>2</c:v>
                </c:pt>
                <c:pt idx="3">
                  <c:v>2</c:v>
                </c:pt>
                <c:pt idx="4">
                  <c:v>1</c:v>
                </c:pt>
              </c:numCache>
            </c:numRef>
          </c:val>
        </c:ser>
        <c:dLbls>
          <c:showLegendKey val="0"/>
          <c:showVal val="0"/>
          <c:showCatName val="0"/>
          <c:showSerName val="0"/>
          <c:showPercent val="0"/>
          <c:showBubbleSize val="0"/>
        </c:dLbls>
        <c:axId val="70707872"/>
        <c:axId val="405982232"/>
      </c:radarChart>
      <c:catAx>
        <c:axId val="70707872"/>
        <c:scaling>
          <c:orientation val="minMax"/>
        </c:scaling>
        <c:delete val="0"/>
        <c:axPos val="b"/>
        <c:majorGridlines/>
        <c:numFmt formatCode="General" sourceLinked="1"/>
        <c:majorTickMark val="out"/>
        <c:minorTickMark val="none"/>
        <c:tickLblPos val="nextTo"/>
        <c:crossAx val="405982232"/>
        <c:crosses val="autoZero"/>
        <c:auto val="1"/>
        <c:lblAlgn val="ctr"/>
        <c:lblOffset val="100"/>
        <c:noMultiLvlLbl val="0"/>
      </c:catAx>
      <c:valAx>
        <c:axId val="405982232"/>
        <c:scaling>
          <c:orientation val="minMax"/>
          <c:max val="5"/>
          <c:min val="1"/>
        </c:scaling>
        <c:delete val="0"/>
        <c:axPos val="l"/>
        <c:majorGridlines/>
        <c:numFmt formatCode="General" sourceLinked="1"/>
        <c:majorTickMark val="cross"/>
        <c:minorTickMark val="none"/>
        <c:tickLblPos val="nextTo"/>
        <c:crossAx val="70707872"/>
        <c:crosses val="autoZero"/>
        <c:crossBetween val="between"/>
        <c:majorUnit val="1"/>
        <c:minorUnit val="0.2"/>
      </c:valAx>
      <c:spPr>
        <a:noFill/>
        <a:ln w="25400">
          <a:noFill/>
        </a:ln>
      </c:spPr>
    </c:plotArea>
    <c:legend>
      <c:legendPos val="r"/>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Folha1!$B$1</c:f>
              <c:strCache>
                <c:ptCount val="1"/>
                <c:pt idx="0">
                  <c:v>Maturity Level</c:v>
                </c:pt>
              </c:strCache>
            </c:strRef>
          </c:tx>
          <c:cat>
            <c:strRef>
              <c:f>Folha1!$A$2:$A$6</c:f>
              <c:strCache>
                <c:ptCount val="5"/>
                <c:pt idx="0">
                  <c:v>Pre-Ingest</c:v>
                </c:pt>
                <c:pt idx="1">
                  <c:v>Ingest</c:v>
                </c:pt>
                <c:pt idx="2">
                  <c:v>Archival Storage and Preservation</c:v>
                </c:pt>
                <c:pt idx="3">
                  <c:v>Data Management</c:v>
                </c:pt>
                <c:pt idx="4">
                  <c:v>Access</c:v>
                </c:pt>
              </c:strCache>
            </c:strRef>
          </c:cat>
          <c:val>
            <c:numRef>
              <c:f>Folha1!$B$2:$B$6</c:f>
              <c:numCache>
                <c:formatCode>General</c:formatCode>
                <c:ptCount val="5"/>
                <c:pt idx="0">
                  <c:v>4</c:v>
                </c:pt>
                <c:pt idx="1">
                  <c:v>2</c:v>
                </c:pt>
                <c:pt idx="2">
                  <c:v>1</c:v>
                </c:pt>
                <c:pt idx="3">
                  <c:v>2</c:v>
                </c:pt>
                <c:pt idx="4">
                  <c:v>2</c:v>
                </c:pt>
              </c:numCache>
            </c:numRef>
          </c:val>
        </c:ser>
        <c:dLbls>
          <c:showLegendKey val="0"/>
          <c:showVal val="0"/>
          <c:showCatName val="0"/>
          <c:showSerName val="0"/>
          <c:showPercent val="0"/>
          <c:showBubbleSize val="0"/>
        </c:dLbls>
        <c:axId val="405983016"/>
        <c:axId val="405983408"/>
      </c:radarChart>
      <c:catAx>
        <c:axId val="405983016"/>
        <c:scaling>
          <c:orientation val="minMax"/>
        </c:scaling>
        <c:delete val="0"/>
        <c:axPos val="b"/>
        <c:majorGridlines/>
        <c:numFmt formatCode="General" sourceLinked="1"/>
        <c:majorTickMark val="out"/>
        <c:minorTickMark val="none"/>
        <c:tickLblPos val="nextTo"/>
        <c:crossAx val="405983408"/>
        <c:crosses val="autoZero"/>
        <c:auto val="1"/>
        <c:lblAlgn val="ctr"/>
        <c:lblOffset val="100"/>
        <c:noMultiLvlLbl val="0"/>
      </c:catAx>
      <c:valAx>
        <c:axId val="405983408"/>
        <c:scaling>
          <c:orientation val="minMax"/>
          <c:max val="5"/>
          <c:min val="1"/>
        </c:scaling>
        <c:delete val="0"/>
        <c:axPos val="l"/>
        <c:majorGridlines/>
        <c:numFmt formatCode="General" sourceLinked="1"/>
        <c:majorTickMark val="cross"/>
        <c:minorTickMark val="none"/>
        <c:tickLblPos val="nextTo"/>
        <c:crossAx val="405983016"/>
        <c:crosses val="autoZero"/>
        <c:crossBetween val="between"/>
        <c:majorUnit val="1"/>
        <c:minorUnit val="0.2"/>
      </c:valAx>
      <c:spPr>
        <a:noFill/>
        <a:ln w="25400">
          <a:noFill/>
        </a:ln>
      </c:spPr>
    </c:plotArea>
    <c:legend>
      <c:legendPos val="r"/>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Folha1!$B$1</c:f>
              <c:strCache>
                <c:ptCount val="1"/>
                <c:pt idx="0">
                  <c:v>Maturity Level</c:v>
                </c:pt>
              </c:strCache>
            </c:strRef>
          </c:tx>
          <c:cat>
            <c:strRef>
              <c:f>Folha1!$A$2:$A$6</c:f>
              <c:strCache>
                <c:ptCount val="5"/>
                <c:pt idx="0">
                  <c:v>Pre-Ingest</c:v>
                </c:pt>
                <c:pt idx="1">
                  <c:v>Ingest</c:v>
                </c:pt>
                <c:pt idx="2">
                  <c:v>Archival Storage and Preservation</c:v>
                </c:pt>
                <c:pt idx="3">
                  <c:v>Data Management</c:v>
                </c:pt>
                <c:pt idx="4">
                  <c:v>Access</c:v>
                </c:pt>
              </c:strCache>
            </c:strRef>
          </c:cat>
          <c:val>
            <c:numRef>
              <c:f>Folha1!$B$2:$B$6</c:f>
              <c:numCache>
                <c:formatCode>General</c:formatCode>
                <c:ptCount val="5"/>
                <c:pt idx="0">
                  <c:v>2</c:v>
                </c:pt>
                <c:pt idx="1">
                  <c:v>3</c:v>
                </c:pt>
                <c:pt idx="2">
                  <c:v>2</c:v>
                </c:pt>
                <c:pt idx="3">
                  <c:v>3</c:v>
                </c:pt>
                <c:pt idx="4">
                  <c:v>2</c:v>
                </c:pt>
              </c:numCache>
            </c:numRef>
          </c:val>
        </c:ser>
        <c:dLbls>
          <c:showLegendKey val="0"/>
          <c:showVal val="0"/>
          <c:showCatName val="0"/>
          <c:showSerName val="0"/>
          <c:showPercent val="0"/>
          <c:showBubbleSize val="0"/>
        </c:dLbls>
        <c:axId val="405984192"/>
        <c:axId val="405984584"/>
      </c:radarChart>
      <c:catAx>
        <c:axId val="405984192"/>
        <c:scaling>
          <c:orientation val="minMax"/>
        </c:scaling>
        <c:delete val="0"/>
        <c:axPos val="b"/>
        <c:majorGridlines/>
        <c:numFmt formatCode="General" sourceLinked="1"/>
        <c:majorTickMark val="out"/>
        <c:minorTickMark val="none"/>
        <c:tickLblPos val="nextTo"/>
        <c:crossAx val="405984584"/>
        <c:crosses val="autoZero"/>
        <c:auto val="1"/>
        <c:lblAlgn val="ctr"/>
        <c:lblOffset val="100"/>
        <c:noMultiLvlLbl val="0"/>
      </c:catAx>
      <c:valAx>
        <c:axId val="405984584"/>
        <c:scaling>
          <c:orientation val="minMax"/>
          <c:max val="5"/>
          <c:min val="1"/>
        </c:scaling>
        <c:delete val="0"/>
        <c:axPos val="l"/>
        <c:majorGridlines/>
        <c:numFmt formatCode="General" sourceLinked="1"/>
        <c:majorTickMark val="cross"/>
        <c:minorTickMark val="none"/>
        <c:tickLblPos val="nextTo"/>
        <c:crossAx val="405984192"/>
        <c:crosses val="autoZero"/>
        <c:crossBetween val="between"/>
        <c:majorUnit val="1"/>
        <c:minorUnit val="0.2"/>
      </c:valAx>
      <c:spPr>
        <a:noFill/>
        <a:ln w="25400">
          <a:noFill/>
        </a:ln>
      </c:spPr>
    </c:plotArea>
    <c:legend>
      <c:legendPos val="r"/>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Folha1!$B$1</c:f>
              <c:strCache>
                <c:ptCount val="1"/>
                <c:pt idx="0">
                  <c:v>Maturity Level</c:v>
                </c:pt>
              </c:strCache>
            </c:strRef>
          </c:tx>
          <c:cat>
            <c:strRef>
              <c:f>Folha1!$A$2:$A$6</c:f>
              <c:strCache>
                <c:ptCount val="5"/>
                <c:pt idx="0">
                  <c:v>Pre-Ingest</c:v>
                </c:pt>
                <c:pt idx="1">
                  <c:v>Ingest</c:v>
                </c:pt>
                <c:pt idx="2">
                  <c:v>Archival Storage and Preservation</c:v>
                </c:pt>
                <c:pt idx="3">
                  <c:v>Data Management</c:v>
                </c:pt>
                <c:pt idx="4">
                  <c:v>Access</c:v>
                </c:pt>
              </c:strCache>
            </c:strRef>
          </c:cat>
          <c:val>
            <c:numRef>
              <c:f>Folha1!$B$2:$B$6</c:f>
              <c:numCache>
                <c:formatCode>General</c:formatCode>
                <c:ptCount val="5"/>
                <c:pt idx="0">
                  <c:v>4</c:v>
                </c:pt>
                <c:pt idx="1">
                  <c:v>3</c:v>
                </c:pt>
                <c:pt idx="2">
                  <c:v>3</c:v>
                </c:pt>
                <c:pt idx="3">
                  <c:v>4</c:v>
                </c:pt>
                <c:pt idx="4">
                  <c:v>2</c:v>
                </c:pt>
              </c:numCache>
            </c:numRef>
          </c:val>
        </c:ser>
        <c:dLbls>
          <c:showLegendKey val="0"/>
          <c:showVal val="0"/>
          <c:showCatName val="0"/>
          <c:showSerName val="0"/>
          <c:showPercent val="0"/>
          <c:showBubbleSize val="0"/>
        </c:dLbls>
        <c:axId val="405985368"/>
        <c:axId val="405985760"/>
      </c:radarChart>
      <c:catAx>
        <c:axId val="405985368"/>
        <c:scaling>
          <c:orientation val="minMax"/>
        </c:scaling>
        <c:delete val="0"/>
        <c:axPos val="b"/>
        <c:majorGridlines/>
        <c:numFmt formatCode="General" sourceLinked="1"/>
        <c:majorTickMark val="out"/>
        <c:minorTickMark val="none"/>
        <c:tickLblPos val="nextTo"/>
        <c:crossAx val="405985760"/>
        <c:crosses val="autoZero"/>
        <c:auto val="1"/>
        <c:lblAlgn val="ctr"/>
        <c:lblOffset val="100"/>
        <c:noMultiLvlLbl val="0"/>
      </c:catAx>
      <c:valAx>
        <c:axId val="405985760"/>
        <c:scaling>
          <c:orientation val="minMax"/>
          <c:max val="5"/>
          <c:min val="1"/>
        </c:scaling>
        <c:delete val="0"/>
        <c:axPos val="l"/>
        <c:majorGridlines/>
        <c:numFmt formatCode="General" sourceLinked="1"/>
        <c:majorTickMark val="cross"/>
        <c:minorTickMark val="none"/>
        <c:tickLblPos val="nextTo"/>
        <c:crossAx val="405985368"/>
        <c:crosses val="autoZero"/>
        <c:crossBetween val="between"/>
        <c:majorUnit val="1"/>
        <c:minorUnit val="0.2"/>
      </c:valAx>
      <c:spPr>
        <a:noFill/>
        <a:ln w="25400">
          <a:noFill/>
        </a:ln>
      </c:spPr>
    </c:plotArea>
    <c:legend>
      <c:legendPos val="r"/>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PT"/>
              <a:t>Overall Maturity Levels</a:t>
            </a:r>
            <a:r>
              <a:rPr lang="pt-PT" baseline="0"/>
              <a:t> Results</a:t>
            </a:r>
            <a:r>
              <a:rPr lang="pt-PT"/>
              <a:t> </a:t>
            </a:r>
          </a:p>
        </c:rich>
      </c:tx>
      <c:overlay val="0"/>
      <c:spPr>
        <a:noFill/>
        <a:ln>
          <a:noFill/>
        </a:ln>
        <a:effectLst/>
      </c:spPr>
    </c:title>
    <c:autoTitleDeleted val="0"/>
    <c:plotArea>
      <c:layout/>
      <c:barChart>
        <c:barDir val="col"/>
        <c:grouping val="clustered"/>
        <c:varyColors val="0"/>
        <c:ser>
          <c:idx val="0"/>
          <c:order val="0"/>
          <c:tx>
            <c:strRef>
              <c:f>Folha1!$B$1</c:f>
              <c:strCache>
                <c:ptCount val="1"/>
                <c:pt idx="0">
                  <c:v>Pilot 1</c:v>
                </c:pt>
              </c:strCache>
            </c:strRef>
          </c:tx>
          <c:spPr>
            <a:solidFill>
              <a:schemeClr val="accent1"/>
            </a:solidFill>
            <a:ln>
              <a:noFill/>
            </a:ln>
            <a:effectLst/>
          </c:spPr>
          <c:invertIfNegative val="0"/>
          <c:cat>
            <c:strRef>
              <c:f>Folha1!$A$2:$A$6</c:f>
              <c:strCache>
                <c:ptCount val="5"/>
                <c:pt idx="0">
                  <c:v>Pre-Ingest</c:v>
                </c:pt>
                <c:pt idx="1">
                  <c:v>Ingest</c:v>
                </c:pt>
                <c:pt idx="2">
                  <c:v>Archival Storage and Preservation</c:v>
                </c:pt>
                <c:pt idx="3">
                  <c:v>Data Management</c:v>
                </c:pt>
                <c:pt idx="4">
                  <c:v>Access</c:v>
                </c:pt>
              </c:strCache>
            </c:strRef>
          </c:cat>
          <c:val>
            <c:numRef>
              <c:f>Folha1!$B$2:$B$6</c:f>
              <c:numCache>
                <c:formatCode>General</c:formatCode>
                <c:ptCount val="5"/>
                <c:pt idx="0">
                  <c:v>5</c:v>
                </c:pt>
                <c:pt idx="1">
                  <c:v>4</c:v>
                </c:pt>
                <c:pt idx="2">
                  <c:v>4</c:v>
                </c:pt>
                <c:pt idx="3">
                  <c:v>4</c:v>
                </c:pt>
                <c:pt idx="4">
                  <c:v>4</c:v>
                </c:pt>
              </c:numCache>
            </c:numRef>
          </c:val>
        </c:ser>
        <c:ser>
          <c:idx val="1"/>
          <c:order val="1"/>
          <c:tx>
            <c:strRef>
              <c:f>Folha1!$C$1</c:f>
              <c:strCache>
                <c:ptCount val="1"/>
                <c:pt idx="0">
                  <c:v>Pilot 2</c:v>
                </c:pt>
              </c:strCache>
            </c:strRef>
          </c:tx>
          <c:spPr>
            <a:solidFill>
              <a:schemeClr val="accent2"/>
            </a:solidFill>
            <a:ln>
              <a:noFill/>
            </a:ln>
            <a:effectLst/>
          </c:spPr>
          <c:invertIfNegative val="0"/>
          <c:cat>
            <c:strRef>
              <c:f>Folha1!$A$2:$A$6</c:f>
              <c:strCache>
                <c:ptCount val="5"/>
                <c:pt idx="0">
                  <c:v>Pre-Ingest</c:v>
                </c:pt>
                <c:pt idx="1">
                  <c:v>Ingest</c:v>
                </c:pt>
                <c:pt idx="2">
                  <c:v>Archival Storage and Preservation</c:v>
                </c:pt>
                <c:pt idx="3">
                  <c:v>Data Management</c:v>
                </c:pt>
                <c:pt idx="4">
                  <c:v>Access</c:v>
                </c:pt>
              </c:strCache>
            </c:strRef>
          </c:cat>
          <c:val>
            <c:numRef>
              <c:f>Folha1!$C$2:$C$6</c:f>
              <c:numCache>
                <c:formatCode>General</c:formatCode>
                <c:ptCount val="5"/>
                <c:pt idx="0">
                  <c:v>4</c:v>
                </c:pt>
                <c:pt idx="1">
                  <c:v>4</c:v>
                </c:pt>
                <c:pt idx="2">
                  <c:v>4</c:v>
                </c:pt>
                <c:pt idx="3">
                  <c:v>3</c:v>
                </c:pt>
                <c:pt idx="4">
                  <c:v>2</c:v>
                </c:pt>
              </c:numCache>
            </c:numRef>
          </c:val>
        </c:ser>
        <c:ser>
          <c:idx val="2"/>
          <c:order val="2"/>
          <c:tx>
            <c:strRef>
              <c:f>Folha1!$D$1</c:f>
              <c:strCache>
                <c:ptCount val="1"/>
                <c:pt idx="0">
                  <c:v>Pilot 3</c:v>
                </c:pt>
              </c:strCache>
            </c:strRef>
          </c:tx>
          <c:spPr>
            <a:solidFill>
              <a:schemeClr val="accent3"/>
            </a:solidFill>
            <a:ln>
              <a:noFill/>
            </a:ln>
            <a:effectLst/>
          </c:spPr>
          <c:invertIfNegative val="0"/>
          <c:cat>
            <c:strRef>
              <c:f>Folha1!$A$2:$A$6</c:f>
              <c:strCache>
                <c:ptCount val="5"/>
                <c:pt idx="0">
                  <c:v>Pre-Ingest</c:v>
                </c:pt>
                <c:pt idx="1">
                  <c:v>Ingest</c:v>
                </c:pt>
                <c:pt idx="2">
                  <c:v>Archival Storage and Preservation</c:v>
                </c:pt>
                <c:pt idx="3">
                  <c:v>Data Management</c:v>
                </c:pt>
                <c:pt idx="4">
                  <c:v>Access</c:v>
                </c:pt>
              </c:strCache>
            </c:strRef>
          </c:cat>
          <c:val>
            <c:numRef>
              <c:f>Folha1!$D$2:$D$6</c:f>
              <c:numCache>
                <c:formatCode>General</c:formatCode>
                <c:ptCount val="5"/>
                <c:pt idx="0">
                  <c:v>3</c:v>
                </c:pt>
                <c:pt idx="1">
                  <c:v>2</c:v>
                </c:pt>
                <c:pt idx="2">
                  <c:v>2</c:v>
                </c:pt>
                <c:pt idx="3">
                  <c:v>3</c:v>
                </c:pt>
                <c:pt idx="4">
                  <c:v>3</c:v>
                </c:pt>
              </c:numCache>
            </c:numRef>
          </c:val>
        </c:ser>
        <c:ser>
          <c:idx val="3"/>
          <c:order val="3"/>
          <c:tx>
            <c:strRef>
              <c:f>Folha1!$E$1</c:f>
              <c:strCache>
                <c:ptCount val="1"/>
                <c:pt idx="0">
                  <c:v>Pilot 4</c:v>
                </c:pt>
              </c:strCache>
            </c:strRef>
          </c:tx>
          <c:spPr>
            <a:solidFill>
              <a:schemeClr val="accent4"/>
            </a:solidFill>
            <a:ln>
              <a:noFill/>
            </a:ln>
            <a:effectLst/>
          </c:spPr>
          <c:invertIfNegative val="0"/>
          <c:cat>
            <c:strRef>
              <c:f>Folha1!$A$2:$A$6</c:f>
              <c:strCache>
                <c:ptCount val="5"/>
                <c:pt idx="0">
                  <c:v>Pre-Ingest</c:v>
                </c:pt>
                <c:pt idx="1">
                  <c:v>Ingest</c:v>
                </c:pt>
                <c:pt idx="2">
                  <c:v>Archival Storage and Preservation</c:v>
                </c:pt>
                <c:pt idx="3">
                  <c:v>Data Management</c:v>
                </c:pt>
                <c:pt idx="4">
                  <c:v>Access</c:v>
                </c:pt>
              </c:strCache>
            </c:strRef>
          </c:cat>
          <c:val>
            <c:numRef>
              <c:f>Folha1!$E$2:$E$6</c:f>
              <c:numCache>
                <c:formatCode>General</c:formatCode>
                <c:ptCount val="5"/>
                <c:pt idx="0">
                  <c:v>2</c:v>
                </c:pt>
                <c:pt idx="1">
                  <c:v>2</c:v>
                </c:pt>
                <c:pt idx="2">
                  <c:v>2</c:v>
                </c:pt>
                <c:pt idx="3">
                  <c:v>2</c:v>
                </c:pt>
                <c:pt idx="4">
                  <c:v>1</c:v>
                </c:pt>
              </c:numCache>
            </c:numRef>
          </c:val>
        </c:ser>
        <c:ser>
          <c:idx val="4"/>
          <c:order val="4"/>
          <c:tx>
            <c:strRef>
              <c:f>Folha1!$F$1</c:f>
              <c:strCache>
                <c:ptCount val="1"/>
                <c:pt idx="0">
                  <c:v>Pilot 5</c:v>
                </c:pt>
              </c:strCache>
            </c:strRef>
          </c:tx>
          <c:spPr>
            <a:solidFill>
              <a:schemeClr val="accent5"/>
            </a:solidFill>
            <a:ln>
              <a:noFill/>
            </a:ln>
            <a:effectLst/>
          </c:spPr>
          <c:invertIfNegative val="0"/>
          <c:cat>
            <c:strRef>
              <c:f>Folha1!$A$2:$A$6</c:f>
              <c:strCache>
                <c:ptCount val="5"/>
                <c:pt idx="0">
                  <c:v>Pre-Ingest</c:v>
                </c:pt>
                <c:pt idx="1">
                  <c:v>Ingest</c:v>
                </c:pt>
                <c:pt idx="2">
                  <c:v>Archival Storage and Preservation</c:v>
                </c:pt>
                <c:pt idx="3">
                  <c:v>Data Management</c:v>
                </c:pt>
                <c:pt idx="4">
                  <c:v>Access</c:v>
                </c:pt>
              </c:strCache>
            </c:strRef>
          </c:cat>
          <c:val>
            <c:numRef>
              <c:f>Folha1!$F$2:$F$6</c:f>
              <c:numCache>
                <c:formatCode>General</c:formatCode>
                <c:ptCount val="5"/>
                <c:pt idx="0">
                  <c:v>4</c:v>
                </c:pt>
                <c:pt idx="1">
                  <c:v>2</c:v>
                </c:pt>
                <c:pt idx="2">
                  <c:v>0</c:v>
                </c:pt>
                <c:pt idx="3">
                  <c:v>2</c:v>
                </c:pt>
                <c:pt idx="4">
                  <c:v>2</c:v>
                </c:pt>
              </c:numCache>
            </c:numRef>
          </c:val>
        </c:ser>
        <c:ser>
          <c:idx val="5"/>
          <c:order val="5"/>
          <c:tx>
            <c:strRef>
              <c:f>Folha1!$G$1</c:f>
              <c:strCache>
                <c:ptCount val="1"/>
                <c:pt idx="0">
                  <c:v>Pilot 6</c:v>
                </c:pt>
              </c:strCache>
            </c:strRef>
          </c:tx>
          <c:spPr>
            <a:solidFill>
              <a:schemeClr val="accent6"/>
            </a:solidFill>
            <a:ln>
              <a:noFill/>
            </a:ln>
            <a:effectLst/>
          </c:spPr>
          <c:invertIfNegative val="0"/>
          <c:cat>
            <c:strRef>
              <c:f>Folha1!$A$2:$A$6</c:f>
              <c:strCache>
                <c:ptCount val="5"/>
                <c:pt idx="0">
                  <c:v>Pre-Ingest</c:v>
                </c:pt>
                <c:pt idx="1">
                  <c:v>Ingest</c:v>
                </c:pt>
                <c:pt idx="2">
                  <c:v>Archival Storage and Preservation</c:v>
                </c:pt>
                <c:pt idx="3">
                  <c:v>Data Management</c:v>
                </c:pt>
                <c:pt idx="4">
                  <c:v>Access</c:v>
                </c:pt>
              </c:strCache>
            </c:strRef>
          </c:cat>
          <c:val>
            <c:numRef>
              <c:f>Folha1!$G$2:$G$6</c:f>
              <c:numCache>
                <c:formatCode>General</c:formatCode>
                <c:ptCount val="5"/>
                <c:pt idx="0">
                  <c:v>2</c:v>
                </c:pt>
                <c:pt idx="1">
                  <c:v>3</c:v>
                </c:pt>
                <c:pt idx="2">
                  <c:v>2</c:v>
                </c:pt>
                <c:pt idx="3">
                  <c:v>3</c:v>
                </c:pt>
                <c:pt idx="4">
                  <c:v>2</c:v>
                </c:pt>
              </c:numCache>
            </c:numRef>
          </c:val>
        </c:ser>
        <c:ser>
          <c:idx val="6"/>
          <c:order val="6"/>
          <c:tx>
            <c:strRef>
              <c:f>Folha1!$H$1</c:f>
              <c:strCache>
                <c:ptCount val="1"/>
                <c:pt idx="0">
                  <c:v>Pilot 7</c:v>
                </c:pt>
              </c:strCache>
            </c:strRef>
          </c:tx>
          <c:spPr>
            <a:solidFill>
              <a:schemeClr val="accent1">
                <a:lumMod val="60000"/>
              </a:schemeClr>
            </a:solidFill>
            <a:ln>
              <a:noFill/>
            </a:ln>
            <a:effectLst/>
          </c:spPr>
          <c:invertIfNegative val="0"/>
          <c:cat>
            <c:strRef>
              <c:f>Folha1!$A$2:$A$6</c:f>
              <c:strCache>
                <c:ptCount val="5"/>
                <c:pt idx="0">
                  <c:v>Pre-Ingest</c:v>
                </c:pt>
                <c:pt idx="1">
                  <c:v>Ingest</c:v>
                </c:pt>
                <c:pt idx="2">
                  <c:v>Archival Storage and Preservation</c:v>
                </c:pt>
                <c:pt idx="3">
                  <c:v>Data Management</c:v>
                </c:pt>
                <c:pt idx="4">
                  <c:v>Access</c:v>
                </c:pt>
              </c:strCache>
            </c:strRef>
          </c:cat>
          <c:val>
            <c:numRef>
              <c:f>Folha1!$H$2:$H$6</c:f>
              <c:numCache>
                <c:formatCode>General</c:formatCode>
                <c:ptCount val="5"/>
                <c:pt idx="0">
                  <c:v>4</c:v>
                </c:pt>
                <c:pt idx="1">
                  <c:v>3</c:v>
                </c:pt>
                <c:pt idx="2">
                  <c:v>3</c:v>
                </c:pt>
                <c:pt idx="3">
                  <c:v>4</c:v>
                </c:pt>
                <c:pt idx="4">
                  <c:v>2</c:v>
                </c:pt>
              </c:numCache>
            </c:numRef>
          </c:val>
        </c:ser>
        <c:dLbls>
          <c:showLegendKey val="0"/>
          <c:showVal val="0"/>
          <c:showCatName val="0"/>
          <c:showSerName val="0"/>
          <c:showPercent val="0"/>
          <c:showBubbleSize val="0"/>
        </c:dLbls>
        <c:gapWidth val="219"/>
        <c:overlap val="-27"/>
        <c:axId val="406297896"/>
        <c:axId val="406298288"/>
      </c:barChart>
      <c:catAx>
        <c:axId val="40629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406298288"/>
        <c:crosses val="autoZero"/>
        <c:auto val="1"/>
        <c:lblAlgn val="ctr"/>
        <c:lblOffset val="100"/>
        <c:noMultiLvlLbl val="0"/>
      </c:catAx>
      <c:valAx>
        <c:axId val="40629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406297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P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71FE5-F7EC-6843-8F1B-453ED1CFE6B7}" type="datetimeFigureOut">
              <a:rPr lang="en-US" smtClean="0"/>
              <a:t>11/24/2015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C0AA3-A493-FE4C-821D-BDB8128919F9}" type="slidenum">
              <a:rPr lang="en-US" smtClean="0"/>
              <a:t>‹nº›</a:t>
            </a:fld>
            <a:endParaRPr lang="en-US"/>
          </a:p>
        </p:txBody>
      </p:sp>
    </p:spTree>
    <p:extLst>
      <p:ext uri="{BB962C8B-B14F-4D97-AF65-F5344CB8AC3E}">
        <p14:creationId xmlns:p14="http://schemas.microsoft.com/office/powerpoint/2010/main" val="3295176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epurl.com/M35b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Main Objective</a:t>
            </a:r>
            <a:r>
              <a:rPr lang="en-US" b="0" dirty="0" smtClean="0"/>
              <a:t> - In co-operation with commercial systems providers, E-ARK will create and pilot a pan-European methodology for electronic document archiving, </a:t>
            </a:r>
            <a:r>
              <a:rPr lang="en-US" b="0" dirty="0" err="1" smtClean="0"/>
              <a:t>synthesising</a:t>
            </a:r>
            <a:r>
              <a:rPr lang="en-US" b="0" dirty="0" smtClean="0"/>
              <a:t> existing national and international best practices, that will keep records and databases authentic and usable over time.</a:t>
            </a:r>
          </a:p>
          <a:p>
            <a:endParaRPr lang="en-US" b="1" dirty="0" smtClean="0"/>
          </a:p>
          <a:p>
            <a:r>
              <a:rPr lang="en-US" b="1" dirty="0" smtClean="0"/>
              <a:t>Methodology</a:t>
            </a:r>
            <a:r>
              <a:rPr lang="en-US" dirty="0" smtClean="0"/>
              <a:t> - will be implemented in an open pilot in various national contexts, using existing, near-to-market tools, and services developed by the partners. This will allow memory institutions and their clients (public- and private-sector) to assess, in an operational context, the suitability of those state-of-the-art technologies. </a:t>
            </a:r>
          </a:p>
          <a:p>
            <a:endParaRPr lang="en-US" b="1" dirty="0" smtClean="0"/>
          </a:p>
          <a:p>
            <a:r>
              <a:rPr lang="en-US" b="1" dirty="0" smtClean="0"/>
              <a:t>Workflow</a:t>
            </a:r>
            <a:r>
              <a:rPr lang="en-US" dirty="0" smtClean="0"/>
              <a:t> - provide a single, scalable, robust approach capable of meeting the needs of diverse </a:t>
            </a:r>
            <a:r>
              <a:rPr lang="en-US" dirty="0" err="1" smtClean="0"/>
              <a:t>organisations</a:t>
            </a:r>
            <a:r>
              <a:rPr lang="en-US" dirty="0" smtClean="0"/>
              <a:t>, public and private, large and small, and able to support complex data types. E-ARK will demonstrate the potential benefits for public administrations, public agencies, public services, citizens and business by providing simple, efficient access to the workflows for the three main activities of an archive - acquiring, preserving and enabling re-use of information. </a:t>
            </a:r>
          </a:p>
          <a:p>
            <a:endParaRPr lang="en-US" dirty="0" smtClean="0"/>
          </a:p>
          <a:p>
            <a:r>
              <a:rPr lang="en-US" b="1" dirty="0" smtClean="0"/>
              <a:t>Infrastructure</a:t>
            </a:r>
            <a:r>
              <a:rPr lang="en-US" dirty="0" smtClean="0"/>
              <a:t> - The practices developed within the project will reduce the risk of information loss due to unsuitable approaches to keeping and archiving of records. The project will be public facing, providing a fully operational archival service, and access to information for its users. The project results will be generic and scalable in order to build an archival infrastructure across the EU and in environments where different legal systems and records management traditions apply. E-ARK will provide new types of access for business users.</a:t>
            </a:r>
          </a:p>
          <a:p>
            <a:endParaRPr lang="en-US" dirty="0" smtClean="0"/>
          </a:p>
          <a:p>
            <a:r>
              <a:rPr lang="en-US" b="1" dirty="0" smtClean="0"/>
              <a:t>Open Source e-archival Service </a:t>
            </a:r>
            <a:r>
              <a:rPr lang="en-US" dirty="0" smtClean="0"/>
              <a:t>- E-ARK will pilot an end-to-end OAIS-compliant e-archival service covering ingest, vendor-neutral archiving, and reuse of structured and unstructured data, thus covering both databases and records, addressing the needs of data subjects, owners and users. The pilot and methodology will also focus on the essential pre-ingest phase of data export and </a:t>
            </a:r>
            <a:r>
              <a:rPr lang="en-US" dirty="0" err="1" smtClean="0"/>
              <a:t>normalisation</a:t>
            </a:r>
            <a:r>
              <a:rPr lang="en-US" dirty="0" smtClean="0"/>
              <a:t> in source systems. The pilot will integrate tools currently in use in partner </a:t>
            </a:r>
            <a:r>
              <a:rPr lang="en-US" dirty="0" err="1" smtClean="0"/>
              <a:t>organisations</a:t>
            </a:r>
            <a:r>
              <a:rPr lang="en-US" dirty="0" smtClean="0"/>
              <a:t>, and provide a framework for providers of these and similar tools ensuring compatibility and interoperability. A core component of the project is the integration platform which uses the existing </a:t>
            </a:r>
            <a:r>
              <a:rPr lang="en-US" dirty="0" err="1" smtClean="0"/>
              <a:t>ESSArch</a:t>
            </a:r>
            <a:r>
              <a:rPr lang="en-US" dirty="0" smtClean="0"/>
              <a:t> Preservation Platform (EPP) application as an Archival Information System, which is already in productive deployment at the National Archives of Norway and Sweden. In order to achieve scalability, E-ARK will adopt a data management and storage layer for this tool on top of the proven open-source </a:t>
            </a:r>
            <a:r>
              <a:rPr lang="en-US" dirty="0" err="1" smtClean="0"/>
              <a:t>Cloudera</a:t>
            </a:r>
            <a:r>
              <a:rPr lang="en-US" dirty="0" smtClean="0"/>
              <a:t> CDH4 distribution of Apache </a:t>
            </a:r>
            <a:r>
              <a:rPr lang="en-US" dirty="0" err="1" smtClean="0"/>
              <a:t>Hadoop</a:t>
            </a:r>
            <a:r>
              <a:rPr lang="en-US" dirty="0" smtClean="0"/>
              <a:t>, enabling storage and computational power to be seamlessly added to the system.</a:t>
            </a:r>
          </a:p>
          <a:p>
            <a:endParaRPr lang="en-US" dirty="0" smtClean="0"/>
          </a:p>
          <a:p>
            <a:r>
              <a:rPr lang="en-US" b="1" dirty="0" smtClean="0"/>
              <a:t>Pilots</a:t>
            </a:r>
            <a:r>
              <a:rPr lang="en-US" baseline="0" dirty="0" smtClean="0"/>
              <a:t> - </a:t>
            </a:r>
            <a:r>
              <a:rPr lang="en-US" dirty="0" smtClean="0"/>
              <a:t>The pilot will run in several national archives, each of which will provide data to run in the pilot instance by agreement from an associated government data owner (e.g. national or regional / federal).</a:t>
            </a:r>
          </a:p>
          <a:p>
            <a:endParaRPr lang="en-US" dirty="0" smtClean="0"/>
          </a:p>
          <a:p>
            <a:r>
              <a:rPr lang="en-US" b="1" dirty="0" smtClean="0"/>
              <a:t>Open</a:t>
            </a:r>
            <a:r>
              <a:rPr lang="en-US" b="1" baseline="0" dirty="0" smtClean="0"/>
              <a:t> Project Results </a:t>
            </a:r>
            <a:r>
              <a:rPr lang="en-US" dirty="0" smtClean="0"/>
              <a:t>- To sustain the outputs of our project, project partner The DLM Forum, comprising 22 national archives and associated commercial and technical providers, is well placed to ensure these. Using the open Apache licensing model, commercial suppliers will be able to incorporate the project outputs (particularly the open interfaces for pre-ingest, ingest, archival, access and re-use) into their own systems, enhancing their longevity. National archives running E-ARK pilot instances will serve as exemplars for others wanting to adopt up the new e-archiving open system. </a:t>
            </a:r>
          </a:p>
          <a:p>
            <a:endParaRPr lang="en-US" dirty="0" smtClean="0"/>
          </a:p>
          <a:p>
            <a:r>
              <a:rPr lang="en-US" dirty="0" smtClean="0"/>
              <a:t>In addition, project partner, The Digital Preservation Coalition will promote best practices in this area, as will our dedicated government institution partners.</a:t>
            </a:r>
          </a:p>
          <a:p>
            <a:endParaRPr lang="sv-SE" dirty="0"/>
          </a:p>
        </p:txBody>
      </p:sp>
      <p:sp>
        <p:nvSpPr>
          <p:cNvPr id="4" name="Slide Number Placeholder 3"/>
          <p:cNvSpPr>
            <a:spLocks noGrp="1"/>
          </p:cNvSpPr>
          <p:nvPr>
            <p:ph type="sldNum" sz="quarter" idx="10"/>
          </p:nvPr>
        </p:nvSpPr>
        <p:spPr/>
        <p:txBody>
          <a:bodyPr/>
          <a:lstStyle/>
          <a:p>
            <a:fld id="{D1E2593F-3409-435B-88AA-014A3DCA61DF}" type="slidenum">
              <a:rPr lang="sv-SE" smtClean="0"/>
              <a:pPr/>
              <a:t>6</a:t>
            </a:fld>
            <a:endParaRPr lang="sv-SE"/>
          </a:p>
        </p:txBody>
      </p:sp>
    </p:spTree>
    <p:extLst>
      <p:ext uri="{BB962C8B-B14F-4D97-AF65-F5344CB8AC3E}">
        <p14:creationId xmlns:p14="http://schemas.microsoft.com/office/powerpoint/2010/main" val="321636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Holistico</a:t>
            </a:r>
            <a:r>
              <a:rPr lang="en-US" dirty="0" smtClean="0"/>
              <a:t>:</a:t>
            </a:r>
          </a:p>
          <a:p>
            <a:r>
              <a:rPr lang="en-US" dirty="0" err="1" smtClean="0"/>
              <a:t>Promover</a:t>
            </a:r>
            <a:r>
              <a:rPr lang="en-US" dirty="0" smtClean="0"/>
              <a:t> IG </a:t>
            </a:r>
            <a:r>
              <a:rPr lang="en-US" dirty="0" err="1" smtClean="0"/>
              <a:t>como</a:t>
            </a:r>
            <a:r>
              <a:rPr lang="en-US" dirty="0" smtClean="0"/>
              <a:t> parte integral</a:t>
            </a:r>
            <a:r>
              <a:rPr lang="en-US" baseline="0" dirty="0" smtClean="0"/>
              <a:t> da </a:t>
            </a:r>
            <a:r>
              <a:rPr lang="en-US" baseline="0" dirty="0" err="1" smtClean="0"/>
              <a:t>organização</a:t>
            </a:r>
            <a:r>
              <a:rPr lang="en-US" baseline="0" dirty="0" smtClean="0"/>
              <a:t> </a:t>
            </a:r>
            <a:r>
              <a:rPr lang="en-US" baseline="0" dirty="0" err="1" smtClean="0"/>
              <a:t>em</a:t>
            </a:r>
            <a:r>
              <a:rPr lang="en-US" baseline="0" dirty="0" smtClean="0"/>
              <a:t> </a:t>
            </a:r>
            <a:r>
              <a:rPr lang="en-US" baseline="0" dirty="0" err="1" smtClean="0"/>
              <a:t>que</a:t>
            </a:r>
            <a:r>
              <a:rPr lang="en-US" baseline="0" dirty="0" smtClean="0"/>
              <a:t> o </a:t>
            </a:r>
            <a:r>
              <a:rPr lang="en-US" baseline="0" dirty="0" err="1" smtClean="0"/>
              <a:t>seu</a:t>
            </a:r>
            <a:r>
              <a:rPr lang="en-US" baseline="0" dirty="0" smtClean="0"/>
              <a:t> </a:t>
            </a:r>
            <a:r>
              <a:rPr lang="en-US" baseline="0" dirty="0" err="1" smtClean="0"/>
              <a:t>entendimento</a:t>
            </a:r>
            <a:r>
              <a:rPr lang="en-US" baseline="0" dirty="0" smtClean="0"/>
              <a:t> </a:t>
            </a:r>
            <a:r>
              <a:rPr lang="en-US" baseline="0" dirty="0" err="1" smtClean="0"/>
              <a:t>é</a:t>
            </a:r>
            <a:r>
              <a:rPr lang="en-US" baseline="0" dirty="0" smtClean="0"/>
              <a:t> </a:t>
            </a:r>
            <a:r>
              <a:rPr lang="en-US" baseline="0" dirty="0" err="1" smtClean="0"/>
              <a:t>semelhante</a:t>
            </a:r>
            <a:r>
              <a:rPr lang="en-US" baseline="0" dirty="0" smtClean="0"/>
              <a:t> </a:t>
            </a:r>
            <a:r>
              <a:rPr lang="en-US" baseline="0" dirty="0" err="1" smtClean="0"/>
              <a:t>em</a:t>
            </a:r>
            <a:r>
              <a:rPr lang="en-US" baseline="0" dirty="0" smtClean="0"/>
              <a:t> </a:t>
            </a:r>
            <a:r>
              <a:rPr lang="en-US" baseline="0" dirty="0" err="1" smtClean="0"/>
              <a:t>toda</a:t>
            </a:r>
            <a:r>
              <a:rPr lang="en-US" baseline="0" dirty="0" smtClean="0"/>
              <a:t> a </a:t>
            </a:r>
            <a:r>
              <a:rPr lang="en-US" baseline="0" dirty="0" err="1" smtClean="0"/>
              <a:t>organização</a:t>
            </a:r>
            <a:endParaRPr lang="en-US" dirty="0"/>
          </a:p>
        </p:txBody>
      </p:sp>
    </p:spTree>
    <p:extLst>
      <p:ext uri="{BB962C8B-B14F-4D97-AF65-F5344CB8AC3E}">
        <p14:creationId xmlns:p14="http://schemas.microsoft.com/office/powerpoint/2010/main" val="317991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PAIMAS </a:t>
            </a:r>
            <a:r>
              <a:rPr lang="en-US" sz="1200" kern="1200" dirty="0" smtClean="0">
                <a:solidFill>
                  <a:schemeClr val="tx1"/>
                </a:solidFill>
                <a:latin typeface="+mn-lt"/>
                <a:ea typeface="+mn-ea"/>
                <a:cs typeface="+mn-cs"/>
              </a:rPr>
              <a:t>Producer-archive interface -- Methodology abstract standard</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ISO 15489: </a:t>
            </a:r>
            <a:r>
              <a:rPr lang="en-US" sz="1200" kern="1200" dirty="0" smtClean="0">
                <a:solidFill>
                  <a:schemeClr val="tx1"/>
                </a:solidFill>
                <a:effectLst/>
                <a:latin typeface="+mn-lt"/>
                <a:ea typeface="+mn-ea"/>
                <a:cs typeface="+mn-cs"/>
              </a:rPr>
              <a:t>Information and documentation – Records management;</a:t>
            </a:r>
            <a:endParaRPr lang="pt-PT"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ISO 30300: </a:t>
            </a:r>
            <a:r>
              <a:rPr lang="en-US" sz="1200" kern="1200" dirty="0" smtClean="0">
                <a:solidFill>
                  <a:schemeClr val="tx1"/>
                </a:solidFill>
                <a:effectLst/>
                <a:latin typeface="+mn-lt"/>
                <a:ea typeface="+mn-ea"/>
                <a:cs typeface="+mn-cs"/>
              </a:rPr>
              <a:t>Information and documentation – Management systems for records – Fundamentals and vocabulary;</a:t>
            </a:r>
            <a:endParaRPr lang="pt-PT"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ISO 30301: </a:t>
            </a:r>
            <a:r>
              <a:rPr lang="en-US" sz="1200" kern="1200" dirty="0" smtClean="0">
                <a:solidFill>
                  <a:schemeClr val="tx1"/>
                </a:solidFill>
                <a:effectLst/>
                <a:latin typeface="+mn-lt"/>
                <a:ea typeface="+mn-ea"/>
                <a:cs typeface="+mn-cs"/>
              </a:rPr>
              <a:t>Information and documentation – Management systems for records – Requirements;</a:t>
            </a:r>
            <a:endParaRPr lang="pt-PT"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ISO 11442:</a:t>
            </a:r>
            <a:r>
              <a:rPr lang="en-US" sz="1200" kern="1200" dirty="0" smtClean="0">
                <a:solidFill>
                  <a:schemeClr val="tx1"/>
                </a:solidFill>
                <a:effectLst/>
                <a:latin typeface="+mn-lt"/>
                <a:ea typeface="+mn-ea"/>
                <a:cs typeface="+mn-cs"/>
              </a:rPr>
              <a:t> Technical product documentation – Document management;</a:t>
            </a:r>
            <a:endParaRPr lang="pt-PT"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ISO 13008: </a:t>
            </a:r>
            <a:r>
              <a:rPr lang="en-US" sz="1200" kern="1200" dirty="0" smtClean="0">
                <a:solidFill>
                  <a:schemeClr val="tx1"/>
                </a:solidFill>
                <a:effectLst/>
                <a:latin typeface="+mn-lt"/>
                <a:ea typeface="+mn-ea"/>
                <a:cs typeface="+mn-cs"/>
              </a:rPr>
              <a:t>Information and documentation – Digital records conversion and migration process;</a:t>
            </a:r>
            <a:endParaRPr lang="pt-PT"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91118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ISO 15489: </a:t>
            </a:r>
            <a:r>
              <a:rPr lang="en-US" sz="1200" kern="1200" dirty="0" smtClean="0">
                <a:solidFill>
                  <a:schemeClr val="tx1"/>
                </a:solidFill>
                <a:effectLst/>
                <a:latin typeface="+mn-lt"/>
                <a:ea typeface="+mn-ea"/>
                <a:cs typeface="+mn-cs"/>
              </a:rPr>
              <a:t>Information and documentation – Records management;</a:t>
            </a:r>
            <a:endParaRPr lang="pt-PT"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ISO 30300: </a:t>
            </a:r>
            <a:r>
              <a:rPr lang="en-US" sz="1200" kern="1200" dirty="0" smtClean="0">
                <a:solidFill>
                  <a:schemeClr val="tx1"/>
                </a:solidFill>
                <a:effectLst/>
                <a:latin typeface="+mn-lt"/>
                <a:ea typeface="+mn-ea"/>
                <a:cs typeface="+mn-cs"/>
              </a:rPr>
              <a:t>Information and documentation – Management systems for records – Fundamentals and vocabulary;</a:t>
            </a:r>
            <a:endParaRPr lang="pt-PT"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ISO 30301: </a:t>
            </a:r>
            <a:r>
              <a:rPr lang="en-US" sz="1200" kern="1200" dirty="0" smtClean="0">
                <a:solidFill>
                  <a:schemeClr val="tx1"/>
                </a:solidFill>
                <a:effectLst/>
                <a:latin typeface="+mn-lt"/>
                <a:ea typeface="+mn-ea"/>
                <a:cs typeface="+mn-cs"/>
              </a:rPr>
              <a:t>Information and documentation – Management systems for records – Requirements;</a:t>
            </a:r>
            <a:endParaRPr lang="pt-PT"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ISO 11442:</a:t>
            </a:r>
            <a:r>
              <a:rPr lang="en-US" sz="1200" kern="1200" dirty="0" smtClean="0">
                <a:solidFill>
                  <a:schemeClr val="tx1"/>
                </a:solidFill>
                <a:effectLst/>
                <a:latin typeface="+mn-lt"/>
                <a:ea typeface="+mn-ea"/>
                <a:cs typeface="+mn-cs"/>
              </a:rPr>
              <a:t> Technical product documentation – Document management;</a:t>
            </a:r>
            <a:endParaRPr lang="pt-PT"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ISO 13008: </a:t>
            </a:r>
            <a:r>
              <a:rPr lang="en-US" sz="1200" kern="1200" dirty="0" smtClean="0">
                <a:solidFill>
                  <a:schemeClr val="tx1"/>
                </a:solidFill>
                <a:effectLst/>
                <a:latin typeface="+mn-lt"/>
                <a:ea typeface="+mn-ea"/>
                <a:cs typeface="+mn-cs"/>
              </a:rPr>
              <a:t>Information and documentation – Digital records conversion and migration process;</a:t>
            </a:r>
            <a:endParaRPr lang="pt-PT"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92445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372350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176902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1108840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559443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154475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2924655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392544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E-ARK project will be holding regular events as well as publishing newsletters and research papers.</a:t>
            </a:r>
          </a:p>
          <a:p>
            <a:r>
              <a:rPr lang="en-US" b="0" dirty="0" smtClean="0"/>
              <a:t>We will also keep our user communities informed as we publish the outputs of our Project.</a:t>
            </a:r>
          </a:p>
          <a:p>
            <a:r>
              <a:rPr lang="en-US" b="0" dirty="0" smtClean="0"/>
              <a:t>If you would like to be kept informed about developments in the project, </a:t>
            </a:r>
            <a:r>
              <a:rPr lang="en-US" b="0" dirty="0" smtClean="0">
                <a:hlinkClick r:id="rId3"/>
              </a:rPr>
              <a:t>click here</a:t>
            </a:r>
            <a:r>
              <a:rPr lang="en-US" b="0" dirty="0" smtClean="0"/>
              <a:t> to be added to a </a:t>
            </a:r>
            <a:r>
              <a:rPr lang="en-US" b="0" dirty="0" err="1" smtClean="0"/>
              <a:t>Mailchimp</a:t>
            </a:r>
            <a:r>
              <a:rPr lang="en-US" b="0" dirty="0" smtClean="0"/>
              <a:t> e-mail bulletin list which we will use to send out regular bulletins about the project.</a:t>
            </a:r>
          </a:p>
          <a:p>
            <a:r>
              <a:rPr lang="en-US" b="0" dirty="0" smtClean="0"/>
              <a:t>This list will be used solely for purposes related to the E-ARK Project.</a:t>
            </a:r>
          </a:p>
          <a:p>
            <a:r>
              <a:rPr lang="en-US" b="0" dirty="0" smtClean="0"/>
              <a:t>You can unsubscribe from this list at any time. </a:t>
            </a:r>
          </a:p>
          <a:p>
            <a:endParaRPr lang="sv-SE" b="0" dirty="0"/>
          </a:p>
        </p:txBody>
      </p:sp>
      <p:sp>
        <p:nvSpPr>
          <p:cNvPr id="4" name="Slide Number Placeholder 3"/>
          <p:cNvSpPr>
            <a:spLocks noGrp="1"/>
          </p:cNvSpPr>
          <p:nvPr>
            <p:ph type="sldNum" sz="quarter" idx="10"/>
          </p:nvPr>
        </p:nvSpPr>
        <p:spPr/>
        <p:txBody>
          <a:bodyPr/>
          <a:lstStyle/>
          <a:p>
            <a:fld id="{D1E2593F-3409-435B-88AA-014A3DCA61DF}" type="slidenum">
              <a:rPr lang="sv-SE" smtClean="0"/>
              <a:pPr/>
              <a:t>16</a:t>
            </a:fld>
            <a:endParaRPr lang="sv-SE"/>
          </a:p>
        </p:txBody>
      </p:sp>
    </p:spTree>
    <p:extLst>
      <p:ext uri="{BB962C8B-B14F-4D97-AF65-F5344CB8AC3E}">
        <p14:creationId xmlns:p14="http://schemas.microsoft.com/office/powerpoint/2010/main" val="1818602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1489497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420604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73</a:t>
            </a:fld>
            <a:endParaRPr lang="en-US"/>
          </a:p>
        </p:txBody>
      </p:sp>
    </p:spTree>
    <p:extLst>
      <p:ext uri="{BB962C8B-B14F-4D97-AF65-F5344CB8AC3E}">
        <p14:creationId xmlns:p14="http://schemas.microsoft.com/office/powerpoint/2010/main" val="370362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74</a:t>
            </a:fld>
            <a:endParaRPr lang="en-US"/>
          </a:p>
        </p:txBody>
      </p:sp>
    </p:spTree>
    <p:extLst>
      <p:ext uri="{BB962C8B-B14F-4D97-AF65-F5344CB8AC3E}">
        <p14:creationId xmlns:p14="http://schemas.microsoft.com/office/powerpoint/2010/main" val="364282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2897709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2751857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77</a:t>
            </a:fld>
            <a:endParaRPr lang="en-US"/>
          </a:p>
        </p:txBody>
      </p:sp>
    </p:spTree>
    <p:extLst>
      <p:ext uri="{BB962C8B-B14F-4D97-AF65-F5344CB8AC3E}">
        <p14:creationId xmlns:p14="http://schemas.microsoft.com/office/powerpoint/2010/main" val="89961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78</a:t>
            </a:fld>
            <a:endParaRPr lang="en-US"/>
          </a:p>
        </p:txBody>
      </p:sp>
    </p:spTree>
    <p:extLst>
      <p:ext uri="{BB962C8B-B14F-4D97-AF65-F5344CB8AC3E}">
        <p14:creationId xmlns:p14="http://schemas.microsoft.com/office/powerpoint/2010/main" val="1759426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79</a:t>
            </a:fld>
            <a:endParaRPr lang="en-US"/>
          </a:p>
        </p:txBody>
      </p:sp>
    </p:spTree>
    <p:extLst>
      <p:ext uri="{BB962C8B-B14F-4D97-AF65-F5344CB8AC3E}">
        <p14:creationId xmlns:p14="http://schemas.microsoft.com/office/powerpoint/2010/main" val="430484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120764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5" name="Marcador de Posição do Número do Diapositivo 4"/>
          <p:cNvSpPr>
            <a:spLocks noGrp="1"/>
          </p:cNvSpPr>
          <p:nvPr>
            <p:ph type="sldNum" sz="quarter" idx="11"/>
          </p:nvPr>
        </p:nvSpPr>
        <p:spPr/>
        <p:txBody>
          <a:bodyPr/>
          <a:lstStyle/>
          <a:p>
            <a:fld id="{3ABD0D3C-3E69-4C58-8735-1C167C317CBF}" type="slidenum">
              <a:rPr lang="en-US" smtClean="0"/>
              <a:t>17</a:t>
            </a:fld>
            <a:endParaRPr lang="en-US"/>
          </a:p>
        </p:txBody>
      </p:sp>
    </p:spTree>
    <p:extLst>
      <p:ext uri="{BB962C8B-B14F-4D97-AF65-F5344CB8AC3E}">
        <p14:creationId xmlns:p14="http://schemas.microsoft.com/office/powerpoint/2010/main" val="3837120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3614103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82</a:t>
            </a:fld>
            <a:endParaRPr lang="en-US"/>
          </a:p>
        </p:txBody>
      </p:sp>
    </p:spTree>
    <p:extLst>
      <p:ext uri="{BB962C8B-B14F-4D97-AF65-F5344CB8AC3E}">
        <p14:creationId xmlns:p14="http://schemas.microsoft.com/office/powerpoint/2010/main" val="2495250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83</a:t>
            </a:fld>
            <a:endParaRPr lang="en-US"/>
          </a:p>
        </p:txBody>
      </p:sp>
    </p:spTree>
    <p:extLst>
      <p:ext uri="{BB962C8B-B14F-4D97-AF65-F5344CB8AC3E}">
        <p14:creationId xmlns:p14="http://schemas.microsoft.com/office/powerpoint/2010/main" val="1299522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3257608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4162316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86</a:t>
            </a:fld>
            <a:endParaRPr lang="en-US"/>
          </a:p>
        </p:txBody>
      </p:sp>
    </p:spTree>
    <p:extLst>
      <p:ext uri="{BB962C8B-B14F-4D97-AF65-F5344CB8AC3E}">
        <p14:creationId xmlns:p14="http://schemas.microsoft.com/office/powerpoint/2010/main" val="2886518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87</a:t>
            </a:fld>
            <a:endParaRPr lang="en-US"/>
          </a:p>
        </p:txBody>
      </p:sp>
    </p:spTree>
    <p:extLst>
      <p:ext uri="{BB962C8B-B14F-4D97-AF65-F5344CB8AC3E}">
        <p14:creationId xmlns:p14="http://schemas.microsoft.com/office/powerpoint/2010/main" val="3657632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1835920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2622293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90</a:t>
            </a:fld>
            <a:endParaRPr lang="en-US"/>
          </a:p>
        </p:txBody>
      </p:sp>
    </p:spTree>
    <p:extLst>
      <p:ext uri="{BB962C8B-B14F-4D97-AF65-F5344CB8AC3E}">
        <p14:creationId xmlns:p14="http://schemas.microsoft.com/office/powerpoint/2010/main" val="311481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Mature: </a:t>
            </a:r>
            <a:r>
              <a:rPr lang="en-US" dirty="0" err="1" smtClean="0"/>
              <a:t>maturidade</a:t>
            </a:r>
            <a:endParaRPr lang="en-US" dirty="0"/>
          </a:p>
        </p:txBody>
      </p:sp>
      <p:sp>
        <p:nvSpPr>
          <p:cNvPr id="5" name="Slide Number Placeholder 4"/>
          <p:cNvSpPr>
            <a:spLocks noGrp="1"/>
          </p:cNvSpPr>
          <p:nvPr>
            <p:ph type="sldNum" sz="quarter" idx="11"/>
          </p:nvPr>
        </p:nvSpPr>
        <p:spPr/>
        <p:txBody>
          <a:bodyPr/>
          <a:lstStyle/>
          <a:p>
            <a:fld id="{3ABD0D3C-3E69-4C58-8735-1C167C317CBF}" type="slidenum">
              <a:rPr lang="en-US" smtClean="0"/>
              <a:t>18</a:t>
            </a:fld>
            <a:endParaRPr lang="en-US"/>
          </a:p>
        </p:txBody>
      </p:sp>
    </p:spTree>
    <p:extLst>
      <p:ext uri="{BB962C8B-B14F-4D97-AF65-F5344CB8AC3E}">
        <p14:creationId xmlns:p14="http://schemas.microsoft.com/office/powerpoint/2010/main" val="3119713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91</a:t>
            </a:fld>
            <a:endParaRPr lang="en-US"/>
          </a:p>
        </p:txBody>
      </p:sp>
    </p:spTree>
    <p:extLst>
      <p:ext uri="{BB962C8B-B14F-4D97-AF65-F5344CB8AC3E}">
        <p14:creationId xmlns:p14="http://schemas.microsoft.com/office/powerpoint/2010/main" val="3192847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1442926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698158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94</a:t>
            </a:fld>
            <a:endParaRPr lang="en-US"/>
          </a:p>
        </p:txBody>
      </p:sp>
    </p:spTree>
    <p:extLst>
      <p:ext uri="{BB962C8B-B14F-4D97-AF65-F5344CB8AC3E}">
        <p14:creationId xmlns:p14="http://schemas.microsoft.com/office/powerpoint/2010/main" val="1681276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95</a:t>
            </a:fld>
            <a:endParaRPr lang="en-US"/>
          </a:p>
        </p:txBody>
      </p:sp>
    </p:spTree>
    <p:extLst>
      <p:ext uri="{BB962C8B-B14F-4D97-AF65-F5344CB8AC3E}">
        <p14:creationId xmlns:p14="http://schemas.microsoft.com/office/powerpoint/2010/main" val="680352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96</a:t>
            </a:fld>
            <a:endParaRPr lang="en-US"/>
          </a:p>
        </p:txBody>
      </p:sp>
    </p:spTree>
    <p:extLst>
      <p:ext uri="{BB962C8B-B14F-4D97-AF65-F5344CB8AC3E}">
        <p14:creationId xmlns:p14="http://schemas.microsoft.com/office/powerpoint/2010/main" val="3305574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938050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Tree>
    <p:extLst>
      <p:ext uri="{BB962C8B-B14F-4D97-AF65-F5344CB8AC3E}">
        <p14:creationId xmlns:p14="http://schemas.microsoft.com/office/powerpoint/2010/main" val="3732658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99</a:t>
            </a:fld>
            <a:endParaRPr lang="en-US"/>
          </a:p>
        </p:txBody>
      </p:sp>
    </p:spTree>
    <p:extLst>
      <p:ext uri="{BB962C8B-B14F-4D97-AF65-F5344CB8AC3E}">
        <p14:creationId xmlns:p14="http://schemas.microsoft.com/office/powerpoint/2010/main" val="1905588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100</a:t>
            </a:fld>
            <a:endParaRPr lang="en-US"/>
          </a:p>
        </p:txBody>
      </p:sp>
    </p:spTree>
    <p:extLst>
      <p:ext uri="{BB962C8B-B14F-4D97-AF65-F5344CB8AC3E}">
        <p14:creationId xmlns:p14="http://schemas.microsoft.com/office/powerpoint/2010/main" val="67332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Mature: </a:t>
            </a:r>
            <a:r>
              <a:rPr lang="en-US" dirty="0" err="1" smtClean="0"/>
              <a:t>maturidade</a:t>
            </a:r>
            <a:endParaRPr lang="en-US" dirty="0"/>
          </a:p>
        </p:txBody>
      </p:sp>
      <p:sp>
        <p:nvSpPr>
          <p:cNvPr id="5" name="Slide Number Placeholder 4"/>
          <p:cNvSpPr>
            <a:spLocks noGrp="1"/>
          </p:cNvSpPr>
          <p:nvPr>
            <p:ph type="sldNum" sz="quarter" idx="11"/>
          </p:nvPr>
        </p:nvSpPr>
        <p:spPr/>
        <p:txBody>
          <a:bodyPr/>
          <a:lstStyle/>
          <a:p>
            <a:fld id="{3ABD0D3C-3E69-4C58-8735-1C167C317CBF}" type="slidenum">
              <a:rPr lang="en-US" smtClean="0"/>
              <a:t>20</a:t>
            </a:fld>
            <a:endParaRPr lang="en-US"/>
          </a:p>
        </p:txBody>
      </p:sp>
    </p:spTree>
    <p:extLst>
      <p:ext uri="{BB962C8B-B14F-4D97-AF65-F5344CB8AC3E}">
        <p14:creationId xmlns:p14="http://schemas.microsoft.com/office/powerpoint/2010/main" val="2348781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supervisionado</a:t>
            </a:r>
            <a:endParaRPr lang="en-US" dirty="0"/>
          </a:p>
        </p:txBody>
      </p:sp>
      <p:sp>
        <p:nvSpPr>
          <p:cNvPr id="4" name="Footer Placeholder 3"/>
          <p:cNvSpPr>
            <a:spLocks noGrp="1"/>
          </p:cNvSpPr>
          <p:nvPr>
            <p:ph type="ftr" sz="quarter" idx="10"/>
          </p:nvPr>
        </p:nvSpPr>
        <p:spPr/>
        <p:txBody>
          <a:bodyPr/>
          <a:lstStyle/>
          <a:p>
            <a:r>
              <a:rPr lang="en-US" smtClean="0"/>
              <a:t>DLM-Forum Member Meeting – Zagreb, November 15 and 16, 2012</a:t>
            </a:r>
            <a:endParaRPr lang="en-US"/>
          </a:p>
        </p:txBody>
      </p:sp>
      <p:sp>
        <p:nvSpPr>
          <p:cNvPr id="5" name="Slide Number Placeholder 4"/>
          <p:cNvSpPr>
            <a:spLocks noGrp="1"/>
          </p:cNvSpPr>
          <p:nvPr>
            <p:ph type="sldNum" sz="quarter" idx="11"/>
          </p:nvPr>
        </p:nvSpPr>
        <p:spPr/>
        <p:txBody>
          <a:bodyPr/>
          <a:lstStyle/>
          <a:p>
            <a:fld id="{3ABD0D3C-3E69-4C58-8735-1C167C317CBF}" type="slidenum">
              <a:rPr lang="en-US" smtClean="0"/>
              <a:t>101</a:t>
            </a:fld>
            <a:endParaRPr lang="en-US"/>
          </a:p>
        </p:txBody>
      </p:sp>
    </p:spTree>
    <p:extLst>
      <p:ext uri="{BB962C8B-B14F-4D97-AF65-F5344CB8AC3E}">
        <p14:creationId xmlns:p14="http://schemas.microsoft.com/office/powerpoint/2010/main" val="59201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Mature: </a:t>
            </a:r>
            <a:r>
              <a:rPr lang="en-US" dirty="0" err="1" smtClean="0"/>
              <a:t>maturidade</a:t>
            </a:r>
            <a:endParaRPr lang="en-US" dirty="0"/>
          </a:p>
        </p:txBody>
      </p:sp>
      <p:sp>
        <p:nvSpPr>
          <p:cNvPr id="5" name="Slide Number Placeholder 4"/>
          <p:cNvSpPr>
            <a:spLocks noGrp="1"/>
          </p:cNvSpPr>
          <p:nvPr>
            <p:ph type="sldNum" sz="quarter" idx="11"/>
          </p:nvPr>
        </p:nvSpPr>
        <p:spPr/>
        <p:txBody>
          <a:bodyPr/>
          <a:lstStyle/>
          <a:p>
            <a:fld id="{3ABD0D3C-3E69-4C58-8735-1C167C317CBF}" type="slidenum">
              <a:rPr lang="en-US" smtClean="0"/>
              <a:t>21</a:t>
            </a:fld>
            <a:endParaRPr lang="en-US"/>
          </a:p>
        </p:txBody>
      </p:sp>
    </p:spTree>
    <p:extLst>
      <p:ext uri="{BB962C8B-B14F-4D97-AF65-F5344CB8AC3E}">
        <p14:creationId xmlns:p14="http://schemas.microsoft.com/office/powerpoint/2010/main" val="223721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3ABD0D3C-3E69-4C58-8735-1C167C317CBF}" type="slidenum">
              <a:rPr lang="en-US" smtClean="0"/>
              <a:t>24</a:t>
            </a:fld>
            <a:endParaRPr lang="en-US"/>
          </a:p>
        </p:txBody>
      </p:sp>
    </p:spTree>
    <p:extLst>
      <p:ext uri="{BB962C8B-B14F-4D97-AF65-F5344CB8AC3E}">
        <p14:creationId xmlns:p14="http://schemas.microsoft.com/office/powerpoint/2010/main" val="364982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Guidelines:</a:t>
            </a:r>
            <a:r>
              <a:rPr lang="en-US" baseline="0" dirty="0" smtClean="0"/>
              <a:t> </a:t>
            </a:r>
            <a:r>
              <a:rPr lang="en-US" baseline="0" dirty="0" err="1" smtClean="0"/>
              <a:t>directrizes</a:t>
            </a:r>
            <a:endParaRPr lang="en-US" baseline="0" dirty="0" smtClean="0"/>
          </a:p>
          <a:p>
            <a:r>
              <a:rPr lang="en-US" baseline="0" dirty="0" smtClean="0"/>
              <a:t>Funding: </a:t>
            </a:r>
            <a:r>
              <a:rPr lang="en-US" baseline="0" dirty="0" err="1" smtClean="0"/>
              <a:t>financiar</a:t>
            </a:r>
            <a:r>
              <a:rPr lang="en-US" baseline="0" dirty="0" smtClean="0"/>
              <a:t> </a:t>
            </a:r>
            <a:endParaRPr lang="en-US" dirty="0"/>
          </a:p>
        </p:txBody>
      </p:sp>
    </p:spTree>
    <p:extLst>
      <p:ext uri="{BB962C8B-B14F-4D97-AF65-F5344CB8AC3E}">
        <p14:creationId xmlns:p14="http://schemas.microsoft.com/office/powerpoint/2010/main" val="256813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Holistico</a:t>
            </a:r>
            <a:r>
              <a:rPr lang="en-US" dirty="0" smtClean="0"/>
              <a:t>:</a:t>
            </a:r>
          </a:p>
          <a:p>
            <a:r>
              <a:rPr lang="en-US" dirty="0" err="1" smtClean="0"/>
              <a:t>Promover</a:t>
            </a:r>
            <a:r>
              <a:rPr lang="en-US" dirty="0" smtClean="0"/>
              <a:t> IG </a:t>
            </a:r>
            <a:r>
              <a:rPr lang="en-US" dirty="0" err="1" smtClean="0"/>
              <a:t>como</a:t>
            </a:r>
            <a:r>
              <a:rPr lang="en-US" dirty="0" smtClean="0"/>
              <a:t> parte integral</a:t>
            </a:r>
            <a:r>
              <a:rPr lang="en-US" baseline="0" dirty="0" smtClean="0"/>
              <a:t> da </a:t>
            </a:r>
            <a:r>
              <a:rPr lang="en-US" baseline="0" dirty="0" err="1" smtClean="0"/>
              <a:t>organização</a:t>
            </a:r>
            <a:r>
              <a:rPr lang="en-US" baseline="0" dirty="0" smtClean="0"/>
              <a:t> </a:t>
            </a:r>
            <a:r>
              <a:rPr lang="en-US" baseline="0" dirty="0" err="1" smtClean="0"/>
              <a:t>em</a:t>
            </a:r>
            <a:r>
              <a:rPr lang="en-US" baseline="0" dirty="0" smtClean="0"/>
              <a:t> </a:t>
            </a:r>
            <a:r>
              <a:rPr lang="en-US" baseline="0" dirty="0" err="1" smtClean="0"/>
              <a:t>que</a:t>
            </a:r>
            <a:r>
              <a:rPr lang="en-US" baseline="0" dirty="0" smtClean="0"/>
              <a:t> o </a:t>
            </a:r>
            <a:r>
              <a:rPr lang="en-US" baseline="0" dirty="0" err="1" smtClean="0"/>
              <a:t>seu</a:t>
            </a:r>
            <a:r>
              <a:rPr lang="en-US" baseline="0" dirty="0" smtClean="0"/>
              <a:t> </a:t>
            </a:r>
            <a:r>
              <a:rPr lang="en-US" baseline="0" dirty="0" err="1" smtClean="0"/>
              <a:t>entendimento</a:t>
            </a:r>
            <a:r>
              <a:rPr lang="en-US" baseline="0" dirty="0" smtClean="0"/>
              <a:t> </a:t>
            </a:r>
            <a:r>
              <a:rPr lang="en-US" baseline="0" dirty="0" err="1" smtClean="0"/>
              <a:t>é</a:t>
            </a:r>
            <a:r>
              <a:rPr lang="en-US" baseline="0" dirty="0" smtClean="0"/>
              <a:t> </a:t>
            </a:r>
            <a:r>
              <a:rPr lang="en-US" baseline="0" dirty="0" err="1" smtClean="0"/>
              <a:t>semelhante</a:t>
            </a:r>
            <a:r>
              <a:rPr lang="en-US" baseline="0" dirty="0" smtClean="0"/>
              <a:t> </a:t>
            </a:r>
            <a:r>
              <a:rPr lang="en-US" baseline="0" dirty="0" err="1" smtClean="0"/>
              <a:t>em</a:t>
            </a:r>
            <a:r>
              <a:rPr lang="en-US" baseline="0" dirty="0" smtClean="0"/>
              <a:t> </a:t>
            </a:r>
            <a:r>
              <a:rPr lang="en-US" baseline="0" dirty="0" err="1" smtClean="0"/>
              <a:t>toda</a:t>
            </a:r>
            <a:r>
              <a:rPr lang="en-US" baseline="0" dirty="0" smtClean="0"/>
              <a:t> a </a:t>
            </a:r>
            <a:r>
              <a:rPr lang="en-US" baseline="0" dirty="0" err="1" smtClean="0"/>
              <a:t>organização</a:t>
            </a:r>
            <a:endParaRPr lang="en-US" dirty="0"/>
          </a:p>
        </p:txBody>
      </p:sp>
    </p:spTree>
    <p:extLst>
      <p:ext uri="{BB962C8B-B14F-4D97-AF65-F5344CB8AC3E}">
        <p14:creationId xmlns:p14="http://schemas.microsoft.com/office/powerpoint/2010/main" val="303870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3833FC-AEA5-4FDA-8957-FA37F64B76D8}" type="datetimeFigureOut">
              <a:rPr lang="en-GB" smtClean="0"/>
              <a:pPr/>
              <a:t>24/11/2015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8B4366-692D-492B-A7A6-119943CB6998}" type="slidenum">
              <a:rPr lang="en-GB" smtClean="0"/>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3833FC-AEA5-4FDA-8957-FA37F64B76D8}" type="datetimeFigureOut">
              <a:rPr lang="en-GB" smtClean="0"/>
              <a:pPr/>
              <a:t>24/11/2015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8B4366-692D-492B-A7A6-119943CB6998}" type="slidenum">
              <a:rPr lang="en-GB" smtClean="0"/>
              <a:pPr/>
              <a:t>‹nº›</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9567938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E3833FC-AEA5-4FDA-8957-FA37F64B76D8}" type="datetimeFigureOut">
              <a:rPr lang="en-GB" smtClean="0"/>
              <a:pPr/>
              <a:t>24/11/2015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18B4366-692D-492B-A7A6-119943CB6998}" type="slidenum">
              <a:rPr lang="en-GB" smtClean="0"/>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E3833FC-AEA5-4FDA-8957-FA37F64B76D8}" type="datetimeFigureOut">
              <a:rPr lang="en-GB" smtClean="0"/>
              <a:pPr/>
              <a:t>24/11/2015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8B4366-692D-492B-A7A6-119943CB6998}" type="slidenum">
              <a:rPr lang="en-GB" smtClean="0"/>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E3833FC-AEA5-4FDA-8957-FA37F64B76D8}" type="datetimeFigureOut">
              <a:rPr lang="en-GB" smtClean="0"/>
              <a:pPr/>
              <a:t>24/11/2015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18B4366-692D-492B-A7A6-119943CB6998}" type="slidenum">
              <a:rPr lang="en-GB" smtClean="0"/>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3833FC-AEA5-4FDA-8957-FA37F64B76D8}" type="datetimeFigureOut">
              <a:rPr lang="en-GB" smtClean="0"/>
              <a:pPr/>
              <a:t>24/11/2015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8B4366-692D-492B-A7A6-119943CB6998}" type="slidenum">
              <a:rPr lang="en-GB" smtClean="0"/>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3833FC-AEA5-4FDA-8957-FA37F64B76D8}" type="datetimeFigureOut">
              <a:rPr lang="en-GB" smtClean="0"/>
              <a:pPr/>
              <a:t>24/11/2015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8B4366-692D-492B-A7A6-119943CB6998}" type="slidenum">
              <a:rPr lang="en-GB" smtClean="0"/>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3.jpeg"/><Relationship Id="rId21" Type="http://schemas.openxmlformats.org/officeDocument/2006/relationships/image" Target="../media/image20.gif"/><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theme" Target="../theme/theme2.xml"/><Relationship Id="rId16" Type="http://schemas.openxmlformats.org/officeDocument/2006/relationships/image" Target="../media/image15.gif"/><Relationship Id="rId20"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2.jpe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jpeg"/><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a:xfrm>
            <a:off x="1115616" y="6525344"/>
            <a:ext cx="4320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descr="ict_psp.png"/>
          <p:cNvPicPr>
            <a:picLocks noChangeAspect="1"/>
          </p:cNvPicPr>
          <p:nvPr/>
        </p:nvPicPr>
        <p:blipFill>
          <a:blip r:embed="rId13" cstate="print"/>
          <a:stretch>
            <a:fillRect/>
          </a:stretch>
        </p:blipFill>
        <p:spPr>
          <a:xfrm>
            <a:off x="6829969" y="6060969"/>
            <a:ext cx="1296144" cy="839253"/>
          </a:xfrm>
          <a:prstGeom prst="rect">
            <a:avLst/>
          </a:prstGeom>
        </p:spPr>
      </p:pic>
      <p:pic>
        <p:nvPicPr>
          <p:cNvPr id="10" name="Picture 9" descr="eu_fp7_logo.jpg"/>
          <p:cNvPicPr>
            <a:picLocks noChangeAspect="1"/>
          </p:cNvPicPr>
          <p:nvPr/>
        </p:nvPicPr>
        <p:blipFill>
          <a:blip r:embed="rId14" cstate="print">
            <a:clrChange>
              <a:clrFrom>
                <a:srgbClr val="FFFFFF"/>
              </a:clrFrom>
              <a:clrTo>
                <a:srgbClr val="FFFFFF">
                  <a:alpha val="0"/>
                </a:srgbClr>
              </a:clrTo>
            </a:clrChange>
          </a:blip>
          <a:srcRect r="46518"/>
          <a:stretch>
            <a:fillRect/>
          </a:stretch>
        </p:blipFill>
        <p:spPr>
          <a:xfrm>
            <a:off x="8109717" y="6165304"/>
            <a:ext cx="1034283" cy="692696"/>
          </a:xfrm>
          <a:prstGeom prst="rect">
            <a:avLst/>
          </a:prstGeom>
        </p:spPr>
      </p:pic>
      <p:sp>
        <p:nvSpPr>
          <p:cNvPr id="12" name="Rectangle 11"/>
          <p:cNvSpPr/>
          <p:nvPr/>
        </p:nvSpPr>
        <p:spPr>
          <a:xfrm>
            <a:off x="755576" y="6309320"/>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3568" y="6237312"/>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11560" y="6165304"/>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e-ark logo new version.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35496" y="6000527"/>
            <a:ext cx="1619672" cy="857473"/>
          </a:xfrm>
          <a:prstGeom prst="rect">
            <a:avLst/>
          </a:prstGeom>
        </p:spPr>
      </p:pic>
      <p:pic>
        <p:nvPicPr>
          <p:cNvPr id="50178" name="Picture 2" descr="https://fbcdn-photos-g-a.akamaihd.net/hphotos-ak-xfa1/v/t1.0-0/p480x480/15880_876708149017157_4914367016662045657_n.jpg?oh=f061ede9a29a60c32d3dea11498442e3&amp;oe=5690885A&amp;__gda__=1452358224_a2f159de117fc596f2e6b838dbd4a6e2"/>
          <p:cNvPicPr>
            <a:picLocks noChangeAspect="1" noChangeArrowheads="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3204" y="5818832"/>
            <a:ext cx="1440656" cy="144065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40000"/>
                <a:lumOff val="60000"/>
              </a:scheme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a:xfrm>
            <a:off x="971600" y="6669360"/>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descr="e-ark logo update.tif"/>
          <p:cNvPicPr>
            <a:picLocks noChangeAspect="1"/>
          </p:cNvPicPr>
          <p:nvPr/>
        </p:nvPicPr>
        <p:blipFill>
          <a:blip r:embed="rId3" cstate="print">
            <a:clrChange>
              <a:clrFrom>
                <a:srgbClr val="FFFFFF"/>
              </a:clrFrom>
              <a:clrTo>
                <a:srgbClr val="FFFFFF">
                  <a:alpha val="0"/>
                </a:srgbClr>
              </a:clrTo>
            </a:clrChange>
          </a:blip>
          <a:stretch>
            <a:fillRect/>
          </a:stretch>
        </p:blipFill>
        <p:spPr>
          <a:xfrm>
            <a:off x="34321" y="6093297"/>
            <a:ext cx="1444441" cy="764704"/>
          </a:xfrm>
          <a:prstGeom prst="rect">
            <a:avLst/>
          </a:prstGeom>
        </p:spPr>
      </p:pic>
      <p:pic>
        <p:nvPicPr>
          <p:cNvPr id="9" name="Picture 8" descr="ict_psp.png"/>
          <p:cNvPicPr>
            <a:picLocks noChangeAspect="1"/>
          </p:cNvPicPr>
          <p:nvPr/>
        </p:nvPicPr>
        <p:blipFill>
          <a:blip r:embed="rId4" cstate="print"/>
          <a:stretch>
            <a:fillRect/>
          </a:stretch>
        </p:blipFill>
        <p:spPr>
          <a:xfrm>
            <a:off x="3851920" y="6018747"/>
            <a:ext cx="1296144" cy="839253"/>
          </a:xfrm>
          <a:prstGeom prst="rect">
            <a:avLst/>
          </a:prstGeom>
        </p:spPr>
      </p:pic>
      <p:pic>
        <p:nvPicPr>
          <p:cNvPr id="10" name="Picture 9" descr="eu_fp7_logo.jpg"/>
          <p:cNvPicPr>
            <a:picLocks noChangeAspect="1"/>
          </p:cNvPicPr>
          <p:nvPr/>
        </p:nvPicPr>
        <p:blipFill>
          <a:blip r:embed="rId5" cstate="print">
            <a:clrChange>
              <a:clrFrom>
                <a:srgbClr val="FFFFFF"/>
              </a:clrFrom>
              <a:clrTo>
                <a:srgbClr val="FFFFFF">
                  <a:alpha val="0"/>
                </a:srgbClr>
              </a:clrTo>
            </a:clrChange>
          </a:blip>
          <a:srcRect r="46518"/>
          <a:stretch>
            <a:fillRect/>
          </a:stretch>
        </p:blipFill>
        <p:spPr>
          <a:xfrm>
            <a:off x="8109717" y="6165304"/>
            <a:ext cx="1034283" cy="692696"/>
          </a:xfrm>
          <a:prstGeom prst="rect">
            <a:avLst/>
          </a:prstGeom>
        </p:spPr>
      </p:pic>
      <p:pic>
        <p:nvPicPr>
          <p:cNvPr id="11" name="Picture 2" descr="Picture"/>
          <p:cNvPicPr>
            <a:picLocks noChangeAspect="1" noChangeArrowheads="1"/>
          </p:cNvPicPr>
          <p:nvPr/>
        </p:nvPicPr>
        <p:blipFill>
          <a:blip r:embed="rId6" cstate="print">
            <a:clrChange>
              <a:clrFrom>
                <a:srgbClr val="FFFFFF"/>
              </a:clrFrom>
              <a:clrTo>
                <a:srgbClr val="FFFFFF">
                  <a:alpha val="0"/>
                </a:srgbClr>
              </a:clrTo>
            </a:clrChange>
          </a:blip>
          <a:srcRect l="-10648" t="-12706" r="-11801" b="-14351"/>
          <a:stretch>
            <a:fillRect/>
          </a:stretch>
        </p:blipFill>
        <p:spPr bwMode="auto">
          <a:xfrm>
            <a:off x="557808" y="116632"/>
            <a:ext cx="1224136" cy="1064466"/>
          </a:xfrm>
          <a:prstGeom prst="rect">
            <a:avLst/>
          </a:prstGeom>
          <a:noFill/>
        </p:spPr>
      </p:pic>
      <p:pic>
        <p:nvPicPr>
          <p:cNvPr id="12" name="Picture 4" descr="http://www.earkadmin.com/e-ark/Project%20Logos/_w/ait_logo_ohne_claim_c1_rgb_jpg.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9776" y="1268760"/>
            <a:ext cx="1800200" cy="438798"/>
          </a:xfrm>
          <a:prstGeom prst="rect">
            <a:avLst/>
          </a:prstGeom>
          <a:noFill/>
        </p:spPr>
      </p:pic>
      <p:pic>
        <p:nvPicPr>
          <p:cNvPr id="13" name="Picture 8" descr="http://www.earkadmin.com/e-ark/Project%20Logos/DPCLogo_JPEG.jpg"/>
          <p:cNvPicPr>
            <a:picLocks noChangeAspect="1" noChangeArrowheads="1"/>
          </p:cNvPicPr>
          <p:nvPr/>
        </p:nvPicPr>
        <p:blipFill>
          <a:blip r:embed="rId8" cstate="print">
            <a:clrChange>
              <a:clrFrom>
                <a:srgbClr val="F5F5F5"/>
              </a:clrFrom>
              <a:clrTo>
                <a:srgbClr val="F5F5F5">
                  <a:alpha val="0"/>
                </a:srgbClr>
              </a:clrTo>
            </a:clrChange>
          </a:blip>
          <a:srcRect/>
          <a:stretch>
            <a:fillRect/>
          </a:stretch>
        </p:blipFill>
        <p:spPr bwMode="auto">
          <a:xfrm>
            <a:off x="89756" y="4221088"/>
            <a:ext cx="2160240" cy="475253"/>
          </a:xfrm>
          <a:prstGeom prst="rect">
            <a:avLst/>
          </a:prstGeom>
          <a:noFill/>
        </p:spPr>
      </p:pic>
      <p:pic>
        <p:nvPicPr>
          <p:cNvPr id="14" name="Picture 10" descr="http://www.earkadmin.com/e-ark/Project%20Logos/_w/danish_national_archives_logo_jpg.jpg"/>
          <p:cNvPicPr>
            <a:picLocks noChangeAspect="1" noChangeArrowheads="1"/>
          </p:cNvPicPr>
          <p:nvPr/>
        </p:nvPicPr>
        <p:blipFill>
          <a:blip r:embed="rId9" cstate="print">
            <a:clrChange>
              <a:clrFrom>
                <a:srgbClr val="FFFFFF"/>
              </a:clrFrom>
              <a:clrTo>
                <a:srgbClr val="FFFFFF">
                  <a:alpha val="0"/>
                </a:srgbClr>
              </a:clrTo>
            </a:clrChange>
          </a:blip>
          <a:srcRect l="-4200" t="-12393" r="-4999" b="-17736"/>
          <a:stretch>
            <a:fillRect/>
          </a:stretch>
        </p:blipFill>
        <p:spPr bwMode="auto">
          <a:xfrm>
            <a:off x="10891" y="3140968"/>
            <a:ext cx="2317971" cy="936103"/>
          </a:xfrm>
          <a:prstGeom prst="rect">
            <a:avLst/>
          </a:prstGeom>
          <a:noFill/>
        </p:spPr>
      </p:pic>
      <p:pic>
        <p:nvPicPr>
          <p:cNvPr id="15" name="Picture 12" descr="http://www.earkadmin.com/e-ark/Project%20Logos/_w/dlm_forum_png.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1804" y="2420888"/>
            <a:ext cx="1296144" cy="1025825"/>
          </a:xfrm>
          <a:prstGeom prst="rect">
            <a:avLst/>
          </a:prstGeom>
          <a:noFill/>
        </p:spPr>
      </p:pic>
      <p:pic>
        <p:nvPicPr>
          <p:cNvPr id="16" name="Picture 14" descr="http://www.earkadmin.com/e-ark/Project%20Logos/_w/Logo_ARS_jpg.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7748" y="1916832"/>
            <a:ext cx="2304256" cy="511257"/>
          </a:xfrm>
          <a:prstGeom prst="rect">
            <a:avLst/>
          </a:prstGeom>
          <a:noFill/>
        </p:spPr>
      </p:pic>
      <p:pic>
        <p:nvPicPr>
          <p:cNvPr id="17" name="Picture 16" descr="http://www.earkadmin.com/e-ark/Project%20Logos/_w/UCO_Logo_pixel_jpg.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74094" y="5103793"/>
            <a:ext cx="991565" cy="989503"/>
          </a:xfrm>
          <a:prstGeom prst="rect">
            <a:avLst/>
          </a:prstGeom>
          <a:noFill/>
        </p:spPr>
      </p:pic>
      <p:pic>
        <p:nvPicPr>
          <p:cNvPr id="18" name="Picture 18" descr="http://www.earkadmin.com/e-ark/Project%20Logos/_w/IST_A_RGB_POS_jpg.jpg"/>
          <p:cNvPicPr>
            <a:picLocks noChangeAspect="1" noChangeArrowheads="1"/>
          </p:cNvPicPr>
          <p:nvPr/>
        </p:nvPicPr>
        <p:blipFill>
          <a:blip r:embed="rId13" cstate="print">
            <a:clrChange>
              <a:clrFrom>
                <a:srgbClr val="FFFFFF"/>
              </a:clrFrom>
              <a:clrTo>
                <a:srgbClr val="FFFFFF">
                  <a:alpha val="0"/>
                </a:srgbClr>
              </a:clrTo>
            </a:clrChange>
          </a:blip>
          <a:srcRect l="17230" t="24387" r="16001" b="26840"/>
          <a:stretch>
            <a:fillRect/>
          </a:stretch>
        </p:blipFill>
        <p:spPr bwMode="auto">
          <a:xfrm>
            <a:off x="6630880" y="5166496"/>
            <a:ext cx="1674185" cy="864096"/>
          </a:xfrm>
          <a:prstGeom prst="rect">
            <a:avLst/>
          </a:prstGeom>
          <a:noFill/>
        </p:spPr>
      </p:pic>
      <p:pic>
        <p:nvPicPr>
          <p:cNvPr id="19" name="Picture 20" descr="http://www.earkadmin.com/e-ark/Project%20Logos/_w/NAH_logo_jpg.jpg"/>
          <p:cNvPicPr>
            <a:picLocks noChangeAspect="1" noChangeArrowheads="1"/>
          </p:cNvPicPr>
          <p:nvPr/>
        </p:nvPicPr>
        <p:blipFill>
          <a:blip r:embed="rId14" cstate="print"/>
          <a:srcRect l="11475" t="6455" r="13939" b="9636"/>
          <a:stretch>
            <a:fillRect/>
          </a:stretch>
        </p:blipFill>
        <p:spPr bwMode="auto">
          <a:xfrm>
            <a:off x="6963916" y="4077072"/>
            <a:ext cx="1008112" cy="1008112"/>
          </a:xfrm>
          <a:prstGeom prst="rect">
            <a:avLst/>
          </a:prstGeom>
          <a:noFill/>
        </p:spPr>
      </p:pic>
      <p:pic>
        <p:nvPicPr>
          <p:cNvPr id="20" name="Picture 22" descr="http://www.earkadmin.com/e-ark/Project%20Logos/NAE%20logo2.pn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711454" y="3282207"/>
            <a:ext cx="1513037" cy="650849"/>
          </a:xfrm>
          <a:prstGeom prst="rect">
            <a:avLst/>
          </a:prstGeom>
          <a:noFill/>
        </p:spPr>
      </p:pic>
      <p:pic>
        <p:nvPicPr>
          <p:cNvPr id="21" name="Picture 24" descr="http://www.arkivverket.no/var/arkivverket/storage/images/design/riksarkivet-og-statsarkivene/172-20-eng-GB/Riksarkivet-og-statsarkivene.gif"/>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976156" y="2780928"/>
            <a:ext cx="2983632" cy="467774"/>
          </a:xfrm>
          <a:prstGeom prst="rect">
            <a:avLst/>
          </a:prstGeom>
          <a:noFill/>
        </p:spPr>
      </p:pic>
      <p:pic>
        <p:nvPicPr>
          <p:cNvPr id="22" name="Picture 26" descr="http://www.earkadmin.com/e-ark/Project%20Logos/_w/ESS_Logo_GIF_371_236_gif.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853213" y="2060848"/>
            <a:ext cx="1229519" cy="782120"/>
          </a:xfrm>
          <a:prstGeom prst="rect">
            <a:avLst/>
          </a:prstGeom>
          <a:noFill/>
        </p:spPr>
      </p:pic>
      <p:pic>
        <p:nvPicPr>
          <p:cNvPr id="23" name="Picture 28" descr="http://www.earkadmin.com/e-ark/Project%20Logos/_w/magentalogo_normal_sort_jpeg_jpg.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6004148" y="1556792"/>
            <a:ext cx="2927648" cy="269893"/>
          </a:xfrm>
          <a:prstGeom prst="rect">
            <a:avLst/>
          </a:prstGeom>
          <a:noFill/>
        </p:spPr>
      </p:pic>
      <p:pic>
        <p:nvPicPr>
          <p:cNvPr id="24" name="Picture 30" descr="http://www.earkadmin.com/e-ark/Project%20Logos/keep%20logo-horizontal-large.png"/>
          <p:cNvPicPr>
            <a:picLocks noChangeAspect="1" noChangeArrowheads="1"/>
          </p:cNvPicPr>
          <p:nvPr/>
        </p:nvPicPr>
        <p:blipFill>
          <a:blip r:embed="rId19" cstate="print"/>
          <a:srcRect/>
          <a:stretch>
            <a:fillRect/>
          </a:stretch>
        </p:blipFill>
        <p:spPr bwMode="auto">
          <a:xfrm>
            <a:off x="5987157" y="908720"/>
            <a:ext cx="2961631" cy="435751"/>
          </a:xfrm>
          <a:prstGeom prst="rect">
            <a:avLst/>
          </a:prstGeom>
          <a:noFill/>
        </p:spPr>
      </p:pic>
      <p:pic>
        <p:nvPicPr>
          <p:cNvPr id="25" name="Picture 32" descr="http://www.earkadmin.com/e-ark/Project%20Logos/LOGO_MINHAP.jpg"/>
          <p:cNvPicPr>
            <a:picLocks noChangeAspect="1" noChangeArrowheads="1"/>
          </p:cNvPicPr>
          <p:nvPr/>
        </p:nvPicPr>
        <p:blipFill>
          <a:blip r:embed="rId20" cstate="print"/>
          <a:srcRect/>
          <a:stretch>
            <a:fillRect/>
          </a:stretch>
        </p:blipFill>
        <p:spPr bwMode="auto">
          <a:xfrm>
            <a:off x="2987824" y="5271993"/>
            <a:ext cx="2601591" cy="653102"/>
          </a:xfrm>
          <a:prstGeom prst="rect">
            <a:avLst/>
          </a:prstGeom>
          <a:noFill/>
        </p:spPr>
      </p:pic>
      <p:pic>
        <p:nvPicPr>
          <p:cNvPr id="26" name="Picture 34" descr="http://www.ama.pt/templates/ama_novo_hp/images/logo.gif"/>
          <p:cNvPicPr>
            <a:picLocks noChangeAspect="1" noChangeArrowheads="1"/>
          </p:cNvPicPr>
          <p:nvPr/>
        </p:nvPicPr>
        <p:blipFill>
          <a:blip r:embed="rId21" cstate="print"/>
          <a:srcRect l="10058" t="21896" r="43003" b="19595"/>
          <a:stretch>
            <a:fillRect/>
          </a:stretch>
        </p:blipFill>
        <p:spPr bwMode="auto">
          <a:xfrm>
            <a:off x="6819900" y="188640"/>
            <a:ext cx="1296144" cy="648072"/>
          </a:xfrm>
          <a:prstGeom prst="rect">
            <a:avLst/>
          </a:prstGeom>
          <a:noFill/>
        </p:spPr>
      </p:pic>
      <p:sp>
        <p:nvSpPr>
          <p:cNvPr id="27" name="TextBox 26"/>
          <p:cNvSpPr txBox="1"/>
          <p:nvPr/>
        </p:nvSpPr>
        <p:spPr>
          <a:xfrm>
            <a:off x="2627784" y="548680"/>
            <a:ext cx="3168352" cy="3785652"/>
          </a:xfrm>
          <a:prstGeom prst="rect">
            <a:avLst/>
          </a:prstGeom>
          <a:noFill/>
        </p:spPr>
        <p:txBody>
          <a:bodyPr wrap="square" rtlCol="0">
            <a:spAutoFit/>
          </a:bodyPr>
          <a:lstStyle/>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THE</a:t>
            </a:r>
          </a:p>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E-ARK PROJECT</a:t>
            </a:r>
          </a:p>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IS</a:t>
            </a:r>
          </a:p>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CO-FUNDED</a:t>
            </a:r>
          </a:p>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BY THE</a:t>
            </a:r>
          </a:p>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EUROPEAN COMMISSION</a:t>
            </a:r>
          </a:p>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UNDER THE</a:t>
            </a:r>
          </a:p>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ICT-PSP</a:t>
            </a:r>
          </a:p>
          <a:p>
            <a:pPr algn="ctr"/>
            <a:r>
              <a:rPr lang="en-GB"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PROGRAMME</a:t>
            </a:r>
            <a:endParaRPr lang="en-GB" sz="24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TextBox 27"/>
          <p:cNvSpPr txBox="1"/>
          <p:nvPr/>
        </p:nvSpPr>
        <p:spPr>
          <a:xfrm>
            <a:off x="2843808" y="4653136"/>
            <a:ext cx="2906117" cy="461665"/>
          </a:xfrm>
          <a:prstGeom prst="rect">
            <a:avLst/>
          </a:prstGeom>
          <a:noFill/>
        </p:spPr>
        <p:txBody>
          <a:bodyPr wrap="none" rtlCol="0">
            <a:spAutoFit/>
          </a:bodyPr>
          <a:lstStyle/>
          <a:p>
            <a:r>
              <a:rPr lang="en-GB" sz="2400" b="1" dirty="0" smtClean="0">
                <a:solidFill>
                  <a:prstClr val="black"/>
                </a:solidFill>
              </a:rPr>
              <a:t>www.eark-project.eu</a:t>
            </a:r>
            <a:endParaRPr lang="en-GB" sz="2400" b="1" dirty="0">
              <a:solidFill>
                <a:prstClr val="black"/>
              </a:solidFill>
            </a:endParaRPr>
          </a:p>
        </p:txBody>
      </p:sp>
    </p:spTree>
    <p:extLst>
      <p:ext uri="{BB962C8B-B14F-4D97-AF65-F5344CB8AC3E}">
        <p14:creationId xmlns:p14="http://schemas.microsoft.com/office/powerpoint/2010/main" val="169012580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Microsoft_Excel_97-2003_Worksheet2.xls"/></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eark-project.com/resources/project-deliverables/46-d72initassess" TargetMode="External"/><Relationship Id="rId2" Type="http://schemas.openxmlformats.org/officeDocument/2006/relationships/hyperlink" Target="http://www.eark-project.com/resources/project-deliverables/19-d71-e-ark-a-maturity-model-for-information-governance-initial-version"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emf"/><Relationship Id="rId4" Type="http://schemas.openxmlformats.org/officeDocument/2006/relationships/oleObject" Target="../embeddings/Microsoft_Excel_97-2003_Worksheet3.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ark-project.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eark-project.eu/" TargetMode="External"/><Relationship Id="rId7" Type="http://schemas.openxmlformats.org/officeDocument/2006/relationships/hyperlink" Target="mailto:Karin.Bredenberg@riksarkivet.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bjorn@essolutions.se" TargetMode="External"/><Relationship Id="rId5" Type="http://schemas.openxmlformats.org/officeDocument/2006/relationships/hyperlink" Target="http://bit.ly/earklist" TargetMode="External"/><Relationship Id="rId4" Type="http://schemas.openxmlformats.org/officeDocument/2006/relationships/hyperlink" Target="http://www.port.ac.uk/uopnews/2014/02/04/e-ark-gets-6m-to-save-our-digital-dat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cip/" TargetMode="External"/><Relationship Id="rId2" Type="http://schemas.openxmlformats.org/officeDocument/2006/relationships/hyperlink" Target="http://ec.europa.eu/information_society/activities/ict_psp/about/index_en.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ei.cmu.edu/reports/10tr032.pdf" TargetMode="External"/><Relationship Id="rId2" Type="http://schemas.openxmlformats.org/officeDocument/2006/relationships/hyperlink" Target="http://www.sei.cmu.edu/reports/10tr033.pdf" TargetMode="External"/><Relationship Id="rId1" Type="http://schemas.openxmlformats.org/officeDocument/2006/relationships/slideLayout" Target="../slideLayouts/slideLayout2.xml"/><Relationship Id="rId6" Type="http://schemas.openxmlformats.org/officeDocument/2006/relationships/hyperlink" Target="http://www.iso.org/iso/home/store/catalogue_tc/catalogue_detail.htm?csnumber=37454" TargetMode="External"/><Relationship Id="rId5" Type="http://schemas.openxmlformats.org/officeDocument/2006/relationships/hyperlink" Target="http://www.sei.cmu.edu/reports/11hb001.pdf" TargetMode="External"/><Relationship Id="rId4" Type="http://schemas.openxmlformats.org/officeDocument/2006/relationships/hyperlink" Target="http://www.sei.cmu.edu/reports/10tr034.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uni-koeln.de/" TargetMode="External"/><Relationship Id="rId13" Type="http://schemas.openxmlformats.org/officeDocument/2006/relationships/hyperlink" Target="http://www.essolutions.se/" TargetMode="External"/><Relationship Id="rId3" Type="http://schemas.openxmlformats.org/officeDocument/2006/relationships/hyperlink" Target="http://www.ait.ac.at/?L=1" TargetMode="External"/><Relationship Id="rId7" Type="http://schemas.openxmlformats.org/officeDocument/2006/relationships/hyperlink" Target="http://www.dpconline.org/" TargetMode="External"/><Relationship Id="rId12" Type="http://schemas.openxmlformats.org/officeDocument/2006/relationships/hyperlink" Target="http://www.arkivverket.no/" TargetMode="External"/><Relationship Id="rId17" Type="http://schemas.openxmlformats.org/officeDocument/2006/relationships/hyperlink" Target="http://www.minhap.gob.es/" TargetMode="External"/><Relationship Id="rId2" Type="http://schemas.openxmlformats.org/officeDocument/2006/relationships/hyperlink" Target="http://www.google.co.uk/url?sa=t&amp;rct=j&amp;q=&amp;esrc=s&amp;source=web&amp;cd=2&amp;cad=rja&amp;ved=0CDMQFjAB&amp;url=http://www.port.ac.uk/&amp;ei=05riUv_FA4Wl0QWq8IDIBg&amp;uwww.port.ac.uk" TargetMode="External"/><Relationship Id="rId16" Type="http://schemas.openxmlformats.org/officeDocument/2006/relationships/hyperlink" Target="http://www.ama.pt/" TargetMode="External"/><Relationship Id="rId1" Type="http://schemas.openxmlformats.org/officeDocument/2006/relationships/slideLayout" Target="../slideLayouts/slideLayout2.xml"/><Relationship Id="rId6" Type="http://schemas.openxmlformats.org/officeDocument/2006/relationships/hyperlink" Target="http://www.sa.dk/" TargetMode="External"/><Relationship Id="rId11" Type="http://schemas.openxmlformats.org/officeDocument/2006/relationships/hyperlink" Target="http://www.ra.ee/" TargetMode="External"/><Relationship Id="rId5" Type="http://schemas.openxmlformats.org/officeDocument/2006/relationships/hyperlink" Target="http://www.dlmforum.eu/" TargetMode="External"/><Relationship Id="rId15" Type="http://schemas.openxmlformats.org/officeDocument/2006/relationships/hyperlink" Target="http://www.keep.pt/" TargetMode="External"/><Relationship Id="rId10" Type="http://schemas.openxmlformats.org/officeDocument/2006/relationships/hyperlink" Target="http://mnl.gov.hu/" TargetMode="External"/><Relationship Id="rId4" Type="http://schemas.openxmlformats.org/officeDocument/2006/relationships/hyperlink" Target="http://www.arhiv.gov.si/en" TargetMode="External"/><Relationship Id="rId9" Type="http://schemas.openxmlformats.org/officeDocument/2006/relationships/hyperlink" Target="http://tecnico.ulisboa.pt/en" TargetMode="External"/><Relationship Id="rId14" Type="http://schemas.openxmlformats.org/officeDocument/2006/relationships/hyperlink" Target="http://www.magenta-aps.dk/"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package" Target="../embeddings/Microsoft_Word_Document1.docx"/></Relationships>
</file>

<file path=ppt/slides/_rels/slide8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Microsoft_Excel_97-2003_Worksheet1.xls"/></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8077200" cy="2152650"/>
          </a:xfrm>
        </p:spPr>
        <p:txBody>
          <a:bodyPr>
            <a:normAutofit fontScale="90000"/>
          </a:bodyPr>
          <a:lstStyle/>
          <a:p>
            <a:r>
              <a:rPr lang="en-GB" dirty="0" smtClean="0"/>
              <a:t>The E-ARK Project</a:t>
            </a:r>
            <a:br>
              <a:rPr lang="en-GB" dirty="0" smtClean="0"/>
            </a:br>
            <a:r>
              <a:rPr lang="en-GB" dirty="0"/>
              <a:t>Initial Maturity Model for Information Governance Arrangements in Organizations</a:t>
            </a:r>
            <a:r>
              <a:rPr lang="en-GB" dirty="0" smtClean="0"/>
              <a:t/>
            </a:r>
            <a:br>
              <a:rPr lang="en-GB" dirty="0" smtClean="0"/>
            </a:br>
            <a:r>
              <a:rPr lang="en-GB" dirty="0" smtClean="0"/>
              <a:t/>
            </a:r>
            <a:br>
              <a:rPr lang="en-GB" dirty="0" smtClean="0"/>
            </a:br>
            <a:r>
              <a:rPr lang="en-GB" sz="2400" b="1" dirty="0" smtClean="0"/>
              <a:t>E</a:t>
            </a:r>
            <a:r>
              <a:rPr lang="en-GB" sz="2400" dirty="0" smtClean="0"/>
              <a:t>uropean </a:t>
            </a:r>
            <a:r>
              <a:rPr lang="en-GB" sz="2400" b="1" dirty="0" smtClean="0"/>
              <a:t>A</a:t>
            </a:r>
            <a:r>
              <a:rPr lang="en-GB" sz="2400" dirty="0" smtClean="0"/>
              <a:t>rchival </a:t>
            </a:r>
            <a:r>
              <a:rPr lang="en-GB" sz="2400" b="1" dirty="0" smtClean="0"/>
              <a:t>R</a:t>
            </a:r>
            <a:r>
              <a:rPr lang="en-GB" sz="2400" dirty="0" smtClean="0"/>
              <a:t>ecords and </a:t>
            </a:r>
            <a:r>
              <a:rPr lang="en-GB" sz="2400" b="1" dirty="0" smtClean="0"/>
              <a:t>K</a:t>
            </a:r>
            <a:r>
              <a:rPr lang="en-GB" sz="2400" dirty="0" smtClean="0"/>
              <a:t>nowledge Preservation</a:t>
            </a:r>
            <a:endParaRPr lang="en-GB" sz="2400" dirty="0"/>
          </a:p>
        </p:txBody>
      </p:sp>
      <p:sp>
        <p:nvSpPr>
          <p:cNvPr id="3" name="Subtitle 2"/>
          <p:cNvSpPr>
            <a:spLocks noGrp="1"/>
          </p:cNvSpPr>
          <p:nvPr>
            <p:ph type="subTitle" idx="1"/>
          </p:nvPr>
        </p:nvSpPr>
        <p:spPr>
          <a:xfrm>
            <a:off x="899592" y="4725144"/>
            <a:ext cx="7704856" cy="1752600"/>
          </a:xfrm>
        </p:spPr>
        <p:txBody>
          <a:bodyPr>
            <a:normAutofit/>
          </a:bodyPr>
          <a:lstStyle/>
          <a:p>
            <a:r>
              <a:rPr lang="en-GB" sz="2400" dirty="0" smtClean="0"/>
              <a:t>Janet Delve – University of Portsmouth</a:t>
            </a:r>
          </a:p>
          <a:p>
            <a:r>
              <a:rPr lang="en-GB" sz="2400" dirty="0" smtClean="0"/>
              <a:t>Diogo </a:t>
            </a:r>
            <a:r>
              <a:rPr lang="en-GB" sz="2400" dirty="0" smtClean="0"/>
              <a:t>Proença </a:t>
            </a:r>
            <a:r>
              <a:rPr lang="en-GB" sz="2400" dirty="0" smtClean="0"/>
              <a:t>- </a:t>
            </a:r>
            <a:r>
              <a:rPr lang="pt-BR" sz="2400" dirty="0"/>
              <a:t>Instituto Superior Técnico -</a:t>
            </a:r>
          </a:p>
          <a:p>
            <a:r>
              <a:rPr lang="pt-BR" sz="2400" dirty="0"/>
              <a:t>Universidade de Lisboa</a:t>
            </a:r>
            <a:endParaRPr lang="en-GB" sz="2400" dirty="0" smtClean="0"/>
          </a:p>
        </p:txBody>
      </p:sp>
      <p:sp>
        <p:nvSpPr>
          <p:cNvPr id="4" name="TextBox 3"/>
          <p:cNvSpPr txBox="1"/>
          <p:nvPr/>
        </p:nvSpPr>
        <p:spPr>
          <a:xfrm>
            <a:off x="755576" y="3684944"/>
            <a:ext cx="7920880" cy="646331"/>
          </a:xfrm>
          <a:prstGeom prst="rect">
            <a:avLst/>
          </a:prstGeom>
          <a:noFill/>
        </p:spPr>
        <p:txBody>
          <a:bodyPr wrap="square" rtlCol="0">
            <a:spAutoFit/>
          </a:bodyPr>
          <a:lstStyle/>
          <a:p>
            <a:pPr algn="ctr"/>
            <a:r>
              <a:rPr lang="en-GB" sz="3600" b="1" dirty="0" smtClean="0"/>
              <a:t>A </a:t>
            </a:r>
            <a:r>
              <a:rPr lang="en-GB" sz="3600" b="1" dirty="0" err="1" smtClean="0"/>
              <a:t>Worskhop</a:t>
            </a:r>
            <a:r>
              <a:rPr lang="en-GB" sz="3600" b="1" dirty="0" smtClean="0"/>
              <a:t> for </a:t>
            </a:r>
            <a:r>
              <a:rPr lang="en-GB" sz="3600" b="1" dirty="0" err="1" smtClean="0"/>
              <a:t>INFuture</a:t>
            </a:r>
            <a:r>
              <a:rPr lang="en-GB" sz="3600" b="1" dirty="0" smtClean="0"/>
              <a:t> 2015</a:t>
            </a:r>
            <a:endParaRPr lang="en-GB"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Year 2</a:t>
            </a:r>
            <a:endParaRPr lang="en-US" dirty="0"/>
          </a:p>
        </p:txBody>
      </p:sp>
      <p:graphicFrame>
        <p:nvGraphicFramePr>
          <p:cNvPr id="26626" name="Object 2"/>
          <p:cNvGraphicFramePr>
            <a:graphicFrameLocks noChangeAspect="1"/>
          </p:cNvGraphicFramePr>
          <p:nvPr>
            <p:extLst>
              <p:ext uri="{D42A27DB-BD31-4B8C-83A1-F6EECF244321}">
                <p14:modId xmlns:p14="http://schemas.microsoft.com/office/powerpoint/2010/main" val="1744469065"/>
              </p:ext>
            </p:extLst>
          </p:nvPr>
        </p:nvGraphicFramePr>
        <p:xfrm>
          <a:off x="355600" y="1600200"/>
          <a:ext cx="8429625" cy="3992563"/>
        </p:xfrm>
        <a:graphic>
          <a:graphicData uri="http://schemas.openxmlformats.org/presentationml/2006/ole">
            <mc:AlternateContent xmlns:mc="http://schemas.openxmlformats.org/markup-compatibility/2006">
              <mc:Choice xmlns:v="urn:schemas-microsoft-com:vml" Requires="v">
                <p:oleObj spid="_x0000_s48152" name="Worksheet" r:id="rId4" imgW="8429557" imgH="1809660" progId="Excel.Sheet.8">
                  <p:embed/>
                </p:oleObj>
              </mc:Choice>
              <mc:Fallback>
                <p:oleObj name="Worksheet" r:id="rId4" imgW="8429557" imgH="1809660" progId="Excel.Sheet.8">
                  <p:embed/>
                  <p:pic>
                    <p:nvPicPr>
                      <p:cNvPr id="0" name=""/>
                      <p:cNvPicPr>
                        <a:picLocks noChangeAspect="1" noChangeArrowheads="1"/>
                      </p:cNvPicPr>
                      <p:nvPr/>
                    </p:nvPicPr>
                    <p:blipFill>
                      <a:blip r:embed="rId5"/>
                      <a:srcRect/>
                      <a:stretch>
                        <a:fillRect/>
                      </a:stretch>
                    </p:blipFill>
                    <p:spPr bwMode="auto">
                      <a:xfrm>
                        <a:off x="355600" y="1600200"/>
                        <a:ext cx="8429625" cy="399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2"/>
          <p:cNvGrpSpPr/>
          <p:nvPr/>
        </p:nvGrpSpPr>
        <p:grpSpPr>
          <a:xfrm>
            <a:off x="8532440" y="1556792"/>
            <a:ext cx="534859" cy="2376264"/>
            <a:chOff x="8532440" y="1556792"/>
            <a:chExt cx="534859" cy="2376264"/>
          </a:xfrm>
        </p:grpSpPr>
        <p:sp>
          <p:nvSpPr>
            <p:cNvPr id="5" name="TextBox 4"/>
            <p:cNvSpPr txBox="1"/>
            <p:nvPr/>
          </p:nvSpPr>
          <p:spPr>
            <a:xfrm>
              <a:off x="8568444" y="1556792"/>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6" name="TextBox 5"/>
            <p:cNvSpPr txBox="1"/>
            <p:nvPr/>
          </p:nvSpPr>
          <p:spPr>
            <a:xfrm>
              <a:off x="8568444" y="1988840"/>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7" name="TextBox 6"/>
            <p:cNvSpPr txBox="1"/>
            <p:nvPr/>
          </p:nvSpPr>
          <p:spPr>
            <a:xfrm>
              <a:off x="8563243" y="2420888"/>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8" name="TextBox 7"/>
            <p:cNvSpPr txBox="1"/>
            <p:nvPr/>
          </p:nvSpPr>
          <p:spPr>
            <a:xfrm>
              <a:off x="8563243" y="2924944"/>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13" name="TextBox 12"/>
            <p:cNvSpPr txBox="1"/>
            <p:nvPr/>
          </p:nvSpPr>
          <p:spPr>
            <a:xfrm>
              <a:off x="8532440" y="3348281"/>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grpSp>
      <p:sp>
        <p:nvSpPr>
          <p:cNvPr id="14" name="Rectangle 13"/>
          <p:cNvSpPr/>
          <p:nvPr/>
        </p:nvSpPr>
        <p:spPr>
          <a:xfrm>
            <a:off x="539552" y="3348281"/>
            <a:ext cx="8527747" cy="51276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91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85000" lnSpcReduction="20000"/>
          </a:bodyPr>
          <a:lstStyle/>
          <a:p>
            <a:r>
              <a:rPr lang="pt-PT" dirty="0" err="1"/>
              <a:t>Pilot</a:t>
            </a:r>
            <a:r>
              <a:rPr lang="pt-PT" dirty="0"/>
              <a:t> 7: </a:t>
            </a:r>
            <a:r>
              <a:rPr lang="en-GB" dirty="0"/>
              <a:t>Access to databases (National Archives of Hungary</a:t>
            </a:r>
            <a:r>
              <a:rPr lang="en-GB" dirty="0" smtClean="0"/>
              <a:t>)</a:t>
            </a:r>
          </a:p>
          <a:p>
            <a:pPr lvl="1"/>
            <a:r>
              <a:rPr lang="en-GB" dirty="0" smtClean="0"/>
              <a:t>Weak Points</a:t>
            </a:r>
          </a:p>
          <a:p>
            <a:pPr lvl="2"/>
            <a:r>
              <a:rPr lang="en-US" b="1" dirty="0" smtClean="0"/>
              <a:t>Capability</a:t>
            </a:r>
            <a:r>
              <a:rPr lang="en-US" b="1" dirty="0"/>
              <a:t>: Ingest / Question: 16 / Maturity Level: 2 - </a:t>
            </a:r>
            <a:r>
              <a:rPr lang="en-US" dirty="0"/>
              <a:t>This question is related with the AIP content information testing procedures. </a:t>
            </a:r>
            <a:r>
              <a:rPr lang="en-GB" dirty="0" smtClean="0"/>
              <a:t>This </a:t>
            </a:r>
            <a:r>
              <a:rPr lang="en-GB" dirty="0"/>
              <a:t>question is part of the ingest capability which is part of the focus of the pilot. Together with question 5 and 8 these are the only aspects from that capability at maturity level 2 and require immediate attention.</a:t>
            </a:r>
            <a:endParaRPr lang="pt-PT" dirty="0"/>
          </a:p>
          <a:p>
            <a:pPr lvl="2"/>
            <a:r>
              <a:rPr lang="en-US" b="1" dirty="0"/>
              <a:t>Capability: Archival Storage and Preservation / Question: 22 / Maturity Level: 2 – </a:t>
            </a:r>
            <a:r>
              <a:rPr lang="en-US" dirty="0"/>
              <a:t>This question is related with the AIP Designated community requirements. </a:t>
            </a:r>
            <a:r>
              <a:rPr lang="en-GB" dirty="0" smtClean="0"/>
              <a:t>This </a:t>
            </a:r>
            <a:r>
              <a:rPr lang="en-GB" dirty="0"/>
              <a:t>is the only aspect from the archival storage and preservation capability at maturity level 2, and hinders the achievement of maturity level 4 for this capability.</a:t>
            </a:r>
            <a:endParaRPr lang="pt-PT" dirty="0"/>
          </a:p>
          <a:p>
            <a:pPr lvl="2"/>
            <a:endParaRPr lang="en-GB" dirty="0"/>
          </a:p>
        </p:txBody>
      </p:sp>
    </p:spTree>
    <p:extLst>
      <p:ext uri="{BB962C8B-B14F-4D97-AF65-F5344CB8AC3E}">
        <p14:creationId xmlns:p14="http://schemas.microsoft.com/office/powerpoint/2010/main" val="29867758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85000" lnSpcReduction="20000"/>
          </a:bodyPr>
          <a:lstStyle/>
          <a:p>
            <a:r>
              <a:rPr lang="pt-PT" dirty="0" err="1"/>
              <a:t>Pilot</a:t>
            </a:r>
            <a:r>
              <a:rPr lang="pt-PT" dirty="0"/>
              <a:t> 7: </a:t>
            </a:r>
            <a:r>
              <a:rPr lang="en-GB" dirty="0"/>
              <a:t>Access to databases (National Archives of Hungary</a:t>
            </a:r>
            <a:r>
              <a:rPr lang="en-GB" dirty="0" smtClean="0"/>
              <a:t>)</a:t>
            </a:r>
          </a:p>
          <a:p>
            <a:pPr lvl="1"/>
            <a:r>
              <a:rPr lang="en-GB" dirty="0" smtClean="0"/>
              <a:t>Weak Points</a:t>
            </a:r>
          </a:p>
          <a:p>
            <a:pPr lvl="2"/>
            <a:r>
              <a:rPr lang="en-US" b="1" dirty="0" smtClean="0"/>
              <a:t>Capability</a:t>
            </a:r>
            <a:r>
              <a:rPr lang="en-US" b="1" dirty="0"/>
              <a:t>: Access / Question: 32 / Maturity Level: 1 - </a:t>
            </a:r>
            <a:r>
              <a:rPr lang="en-US" dirty="0"/>
              <a:t>This question is related with access failures and errors. </a:t>
            </a:r>
            <a:r>
              <a:rPr lang="en-GB" dirty="0" smtClean="0"/>
              <a:t>This </a:t>
            </a:r>
            <a:r>
              <a:rPr lang="en-GB" dirty="0"/>
              <a:t>question is part of the access capability which is part of the focus of the pilot. Together with question 33 these are the only aspects from that capability at maturity level 1 and require immediate attention.</a:t>
            </a:r>
            <a:endParaRPr lang="pt-PT" dirty="0"/>
          </a:p>
          <a:p>
            <a:pPr lvl="2"/>
            <a:r>
              <a:rPr lang="en-US" b="1" dirty="0"/>
              <a:t>Capability: Access / Question: 33 / Maturity Level: 1 – </a:t>
            </a:r>
            <a:r>
              <a:rPr lang="en-US" dirty="0"/>
              <a:t>This question is related with Access Data Reports. </a:t>
            </a:r>
            <a:r>
              <a:rPr lang="en-GB" dirty="0" smtClean="0"/>
              <a:t>This </a:t>
            </a:r>
            <a:r>
              <a:rPr lang="en-GB" dirty="0"/>
              <a:t>question is part of the access capability which is part of the focus of the pilot. Together with question 32 these are the only aspects from that capability at maturity level 1 and require immediate attention.</a:t>
            </a:r>
            <a:endParaRPr lang="pt-PT" dirty="0"/>
          </a:p>
          <a:p>
            <a:pPr lvl="2"/>
            <a:endParaRPr lang="en-GB" dirty="0"/>
          </a:p>
        </p:txBody>
      </p:sp>
    </p:spTree>
    <p:extLst>
      <p:ext uri="{BB962C8B-B14F-4D97-AF65-F5344CB8AC3E}">
        <p14:creationId xmlns:p14="http://schemas.microsoft.com/office/powerpoint/2010/main" val="41887709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Overall</a:t>
            </a:r>
            <a:r>
              <a:rPr lang="pt-PT" dirty="0" smtClean="0"/>
              <a:t> </a:t>
            </a:r>
            <a:r>
              <a:rPr lang="pt-PT" dirty="0" err="1" smtClean="0"/>
              <a:t>Pilots</a:t>
            </a:r>
            <a:r>
              <a:rPr lang="pt-PT" dirty="0" smtClean="0"/>
              <a:t> </a:t>
            </a:r>
            <a:r>
              <a:rPr lang="pt-PT" dirty="0" err="1" smtClean="0"/>
              <a:t>Assessment</a:t>
            </a:r>
            <a:endParaRPr lang="pt-PT"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4147266215"/>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03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Future Work</a:t>
            </a:r>
            <a:endParaRPr lang="en-GB" dirty="0"/>
          </a:p>
        </p:txBody>
      </p:sp>
      <p:sp>
        <p:nvSpPr>
          <p:cNvPr id="3" name="Content Placeholder 2"/>
          <p:cNvSpPr>
            <a:spLocks noGrp="1"/>
          </p:cNvSpPr>
          <p:nvPr>
            <p:ph idx="1"/>
          </p:nvPr>
        </p:nvSpPr>
        <p:spPr/>
        <p:txBody>
          <a:bodyPr/>
          <a:lstStyle/>
          <a:p>
            <a:r>
              <a:rPr lang="en-GB" sz="2400" dirty="0" smtClean="0"/>
              <a:t>Continue analysing relevant sources of literature to refine the E-ARK Information Governance Maturity Model.</a:t>
            </a:r>
          </a:p>
          <a:p>
            <a:endParaRPr lang="en-GB" sz="2400" dirty="0" smtClean="0"/>
          </a:p>
          <a:p>
            <a:r>
              <a:rPr lang="en-GB" sz="2400" dirty="0" smtClean="0"/>
              <a:t>Continue refining the assessment questionnaire, based on the feedback received during the initial assessment of the pilots.</a:t>
            </a:r>
          </a:p>
          <a:p>
            <a:endParaRPr lang="en-GB" sz="2400" dirty="0" smtClean="0"/>
          </a:p>
          <a:p>
            <a:r>
              <a:rPr lang="en-GB" sz="2400" dirty="0" smtClean="0"/>
              <a:t>Use the lessons to </a:t>
            </a:r>
            <a:r>
              <a:rPr lang="en-GB" sz="2400" dirty="0"/>
              <a:t>p</a:t>
            </a:r>
            <a:r>
              <a:rPr lang="en-GB" sz="2400" dirty="0" smtClean="0"/>
              <a:t>ropose a generic Information </a:t>
            </a:r>
            <a:r>
              <a:rPr lang="en-GB" sz="2400" dirty="0"/>
              <a:t>Governance Maturity Model</a:t>
            </a:r>
            <a:r>
              <a:rPr lang="en-GB" sz="2400" dirty="0" smtClean="0"/>
              <a:t>.</a:t>
            </a:r>
          </a:p>
          <a:p>
            <a:endParaRPr lang="en-GB" dirty="0"/>
          </a:p>
          <a:p>
            <a:pPr lvl="1"/>
            <a:endParaRPr lang="en-GB" dirty="0" smtClean="0"/>
          </a:p>
          <a:p>
            <a:pPr lvl="1"/>
            <a:endParaRPr lang="en-GB" dirty="0"/>
          </a:p>
          <a:p>
            <a:endParaRPr lang="en-GB" dirty="0"/>
          </a:p>
        </p:txBody>
      </p:sp>
    </p:spTree>
    <p:extLst>
      <p:ext uri="{BB962C8B-B14F-4D97-AF65-F5344CB8AC3E}">
        <p14:creationId xmlns:p14="http://schemas.microsoft.com/office/powerpoint/2010/main" val="28569733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Questions?</a:t>
            </a:r>
            <a:endParaRPr lang="en-GB" dirty="0"/>
          </a:p>
        </p:txBody>
      </p:sp>
      <p:sp>
        <p:nvSpPr>
          <p:cNvPr id="4" name="Marcador de Posição de Conteúdo 3"/>
          <p:cNvSpPr>
            <a:spLocks noGrp="1"/>
          </p:cNvSpPr>
          <p:nvPr>
            <p:ph idx="1"/>
          </p:nvPr>
        </p:nvSpPr>
        <p:spPr/>
        <p:txBody>
          <a:bodyPr>
            <a:normAutofit lnSpcReduction="10000"/>
          </a:bodyPr>
          <a:lstStyle/>
          <a:p>
            <a:r>
              <a:rPr lang="pt-PT" dirty="0" smtClean="0"/>
              <a:t>E-ARK </a:t>
            </a:r>
            <a:r>
              <a:rPr lang="pt-PT" dirty="0" err="1" smtClean="0"/>
              <a:t>Reports</a:t>
            </a:r>
            <a:r>
              <a:rPr lang="pt-PT" dirty="0" smtClean="0"/>
              <a:t>:</a:t>
            </a:r>
          </a:p>
          <a:p>
            <a:endParaRPr lang="pt-PT" dirty="0" smtClean="0"/>
          </a:p>
          <a:p>
            <a:pPr lvl="1"/>
            <a:r>
              <a:rPr lang="pt-PT" dirty="0" smtClean="0"/>
              <a:t>E-ARK D7.1 (</a:t>
            </a:r>
            <a:r>
              <a:rPr lang="en-US" dirty="0">
                <a:hlinkClick r:id="rId2"/>
              </a:rPr>
              <a:t>http://</a:t>
            </a:r>
            <a:r>
              <a:rPr lang="en-US" dirty="0" smtClean="0">
                <a:hlinkClick r:id="rId2"/>
              </a:rPr>
              <a:t>www.eark-project.com/resources/project-deliverables/19-d71-e-ark-a-maturity-model-for-information-governance-initial-version</a:t>
            </a:r>
            <a:r>
              <a:rPr lang="en-US" dirty="0" smtClean="0"/>
              <a:t>)</a:t>
            </a:r>
            <a:endParaRPr lang="pt-PT" dirty="0"/>
          </a:p>
          <a:p>
            <a:pPr marL="457200" lvl="1" indent="0">
              <a:buNone/>
            </a:pPr>
            <a:r>
              <a:rPr lang="pt-PT" dirty="0" smtClean="0"/>
              <a:t> </a:t>
            </a:r>
          </a:p>
          <a:p>
            <a:pPr lvl="1"/>
            <a:r>
              <a:rPr lang="pt-PT" dirty="0" smtClean="0"/>
              <a:t>E-ARK D7.2 (</a:t>
            </a:r>
            <a:r>
              <a:rPr lang="en-US" dirty="0">
                <a:hlinkClick r:id="rId3"/>
              </a:rPr>
              <a:t>http://</a:t>
            </a:r>
            <a:r>
              <a:rPr lang="en-US" dirty="0" smtClean="0">
                <a:hlinkClick r:id="rId3"/>
              </a:rPr>
              <a:t>www.eark-project.com/resources/project-deliverables/46-d72initassess</a:t>
            </a:r>
            <a:r>
              <a:rPr lang="en-US" dirty="0" smtClean="0"/>
              <a:t>)</a:t>
            </a:r>
            <a:endParaRPr lang="pt-PT" dirty="0"/>
          </a:p>
        </p:txBody>
      </p:sp>
    </p:spTree>
    <p:extLst>
      <p:ext uri="{BB962C8B-B14F-4D97-AF65-F5344CB8AC3E}">
        <p14:creationId xmlns:p14="http://schemas.microsoft.com/office/powerpoint/2010/main" val="20453227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14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Year 3</a:t>
            </a:r>
            <a:endParaRPr lang="en-US" dirty="0"/>
          </a:p>
        </p:txBody>
      </p:sp>
      <p:graphicFrame>
        <p:nvGraphicFramePr>
          <p:cNvPr id="27650" name="Object 2"/>
          <p:cNvGraphicFramePr>
            <a:graphicFrameLocks noChangeAspect="1"/>
          </p:cNvGraphicFramePr>
          <p:nvPr>
            <p:extLst>
              <p:ext uri="{D42A27DB-BD31-4B8C-83A1-F6EECF244321}">
                <p14:modId xmlns:p14="http://schemas.microsoft.com/office/powerpoint/2010/main" val="3165140211"/>
              </p:ext>
            </p:extLst>
          </p:nvPr>
        </p:nvGraphicFramePr>
        <p:xfrm>
          <a:off x="355600" y="1447800"/>
          <a:ext cx="8429625" cy="4633913"/>
        </p:xfrm>
        <a:graphic>
          <a:graphicData uri="http://schemas.openxmlformats.org/presentationml/2006/ole">
            <mc:AlternateContent xmlns:mc="http://schemas.openxmlformats.org/markup-compatibility/2006">
              <mc:Choice xmlns:v="urn:schemas-microsoft-com:vml" Requires="v">
                <p:oleObj spid="_x0000_s49176" name="Worksheet" r:id="rId4" imgW="8429557" imgH="2609760" progId="Excel.Sheet.8">
                  <p:embed/>
                </p:oleObj>
              </mc:Choice>
              <mc:Fallback>
                <p:oleObj name="Worksheet" r:id="rId4" imgW="8429557" imgH="2609760" progId="Excel.Sheet.8">
                  <p:embed/>
                  <p:pic>
                    <p:nvPicPr>
                      <p:cNvPr id="0" name=""/>
                      <p:cNvPicPr>
                        <a:picLocks noChangeAspect="1" noChangeArrowheads="1"/>
                      </p:cNvPicPr>
                      <p:nvPr/>
                    </p:nvPicPr>
                    <p:blipFill>
                      <a:blip r:embed="rId5"/>
                      <a:srcRect/>
                      <a:stretch>
                        <a:fillRect/>
                      </a:stretch>
                    </p:blipFill>
                    <p:spPr bwMode="auto">
                      <a:xfrm>
                        <a:off x="355600" y="1447800"/>
                        <a:ext cx="8429625"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p:nvPr/>
        </p:nvSpPr>
        <p:spPr>
          <a:xfrm>
            <a:off x="395536" y="5373216"/>
            <a:ext cx="8527747" cy="36875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3135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to find out more about e-ark</a:t>
            </a:r>
            <a:endParaRPr lang="en-GB" dirty="0"/>
          </a:p>
        </p:txBody>
      </p:sp>
    </p:spTree>
    <p:extLst>
      <p:ext uri="{BB962C8B-B14F-4D97-AF65-F5344CB8AC3E}">
        <p14:creationId xmlns:p14="http://schemas.microsoft.com/office/powerpoint/2010/main" val="1616958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Website</a:t>
            </a:r>
            <a:r>
              <a:rPr lang="en-US" dirty="0" smtClean="0"/>
              <a:t/>
            </a:r>
            <a:br>
              <a:rPr lang="en-US" dirty="0" smtClean="0"/>
            </a:br>
            <a:r>
              <a:rPr lang="en-US" sz="2000" dirty="0" smtClean="0">
                <a:hlinkClick r:id="rId2"/>
              </a:rPr>
              <a:t>www.eark-project.eu</a:t>
            </a:r>
            <a:r>
              <a:rPr lang="en-US" sz="2000" dirty="0" smtClean="0"/>
              <a:t> </a:t>
            </a:r>
            <a:endParaRPr lang="en-US" sz="2000" dirty="0"/>
          </a:p>
        </p:txBody>
      </p:sp>
      <p:pic>
        <p:nvPicPr>
          <p:cNvPr id="4" name="Content Placeholder 3" descr="Screen shot 2014-06-05 at 19.29.05.png"/>
          <p:cNvPicPr>
            <a:picLocks noGrp="1" noChangeAspect="1"/>
          </p:cNvPicPr>
          <p:nvPr>
            <p:ph idx="1"/>
          </p:nvPr>
        </p:nvPicPr>
        <p:blipFill>
          <a:blip r:embed="rId3"/>
          <a:srcRect l="-5075" r="-5075"/>
          <a:stretch>
            <a:fillRect/>
          </a:stretch>
        </p:blipFill>
        <p:spPr>
          <a:xfrm>
            <a:off x="539552" y="1456185"/>
            <a:ext cx="8038903" cy="442108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0"/>
            <a:ext cx="8229600" cy="1143000"/>
          </a:xfrm>
        </p:spPr>
        <p:txBody>
          <a:bodyPr>
            <a:normAutofit fontScale="90000"/>
          </a:bodyPr>
          <a:lstStyle/>
          <a:p>
            <a:r>
              <a:rPr lang="en-US" dirty="0" smtClean="0">
                <a:effectLst>
                  <a:outerShdw blurRad="38100" dist="38100" dir="2700000" algn="tl">
                    <a:srgbClr val="000000">
                      <a:alpha val="43137"/>
                    </a:srgbClr>
                  </a:outerShdw>
                </a:effectLst>
              </a:rPr>
              <a:t>Website: Resources</a:t>
            </a:r>
            <a:r>
              <a:rPr lang="en-US" dirty="0" smtClean="0"/>
              <a:t/>
            </a:r>
            <a:br>
              <a:rPr lang="en-US" dirty="0" smtClean="0"/>
            </a:br>
            <a:r>
              <a:rPr lang="en-US" sz="3100" dirty="0" smtClean="0"/>
              <a:t>www.eark-project.eu</a:t>
            </a:r>
            <a:endParaRPr lang="en-US" sz="3100" dirty="0"/>
          </a:p>
        </p:txBody>
      </p:sp>
      <p:pic>
        <p:nvPicPr>
          <p:cNvPr id="5120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999" t="11389" r="25000"/>
          <a:stretch/>
        </p:blipFill>
        <p:spPr bwMode="auto">
          <a:xfrm>
            <a:off x="2123728" y="1196977"/>
            <a:ext cx="5040560" cy="502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dirty="0" smtClean="0">
                <a:effectLst>
                  <a:outerShdw blurRad="38100" dist="38100" dir="2700000" algn="tl">
                    <a:srgbClr val="000000">
                      <a:alpha val="43137"/>
                    </a:srgbClr>
                  </a:outerShdw>
                </a:effectLst>
              </a:rPr>
              <a:t>The E-ARK Monthly Newsletter</a:t>
            </a:r>
            <a:r>
              <a:rPr lang="en-GB" sz="3600" dirty="0" smtClean="0"/>
              <a:t/>
            </a:r>
            <a:br>
              <a:rPr lang="en-GB" sz="3600" dirty="0" smtClean="0"/>
            </a:br>
            <a:r>
              <a:rPr lang="en-GB" sz="3600" dirty="0" smtClean="0"/>
              <a:t>news.eark-project.eu</a:t>
            </a:r>
            <a:endParaRPr lang="en-GB" sz="3600" dirty="0"/>
          </a:p>
        </p:txBody>
      </p:sp>
      <p:pic>
        <p:nvPicPr>
          <p:cNvPr id="522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84" t="11111" r="17291"/>
          <a:stretch/>
        </p:blipFill>
        <p:spPr bwMode="auto">
          <a:xfrm>
            <a:off x="1546126" y="1412776"/>
            <a:ext cx="6449244" cy="473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418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How</a:t>
            </a:r>
            <a:r>
              <a:rPr lang="sv-SE" dirty="0" smtClean="0"/>
              <a:t> </a:t>
            </a:r>
            <a:r>
              <a:rPr lang="sv-SE" dirty="0" err="1" smtClean="0"/>
              <a:t>can</a:t>
            </a:r>
            <a:r>
              <a:rPr lang="sv-SE" dirty="0" smtClean="0"/>
              <a:t> I </a:t>
            </a:r>
            <a:r>
              <a:rPr lang="sv-SE" dirty="0" err="1" smtClean="0"/>
              <a:t>learn</a:t>
            </a:r>
            <a:r>
              <a:rPr lang="sv-SE" dirty="0" smtClean="0"/>
              <a:t> </a:t>
            </a:r>
            <a:r>
              <a:rPr lang="sv-SE" dirty="0" err="1" smtClean="0"/>
              <a:t>more</a:t>
            </a:r>
            <a:r>
              <a:rPr lang="sv-SE" dirty="0" smtClean="0"/>
              <a:t> </a:t>
            </a:r>
            <a:r>
              <a:rPr lang="sv-SE" dirty="0" err="1" smtClean="0"/>
              <a:t>about</a:t>
            </a:r>
            <a:r>
              <a:rPr lang="sv-SE" dirty="0" smtClean="0"/>
              <a:t> E-ARK</a:t>
            </a:r>
            <a:endParaRPr lang="sv-SE" dirty="0"/>
          </a:p>
        </p:txBody>
      </p:sp>
      <p:sp>
        <p:nvSpPr>
          <p:cNvPr id="3" name="Content Placeholder 2"/>
          <p:cNvSpPr>
            <a:spLocks noGrp="1"/>
          </p:cNvSpPr>
          <p:nvPr>
            <p:ph idx="1"/>
          </p:nvPr>
        </p:nvSpPr>
        <p:spPr/>
        <p:txBody>
          <a:bodyPr>
            <a:normAutofit/>
          </a:bodyPr>
          <a:lstStyle/>
          <a:p>
            <a:pPr>
              <a:buNone/>
            </a:pPr>
            <a:r>
              <a:rPr lang="sv-SE" sz="1600" dirty="0" smtClean="0"/>
              <a:t>General public information </a:t>
            </a:r>
            <a:r>
              <a:rPr lang="sv-SE" sz="1600" dirty="0" err="1" smtClean="0"/>
              <a:t>about</a:t>
            </a:r>
            <a:r>
              <a:rPr lang="sv-SE" sz="1600" dirty="0" smtClean="0"/>
              <a:t> </a:t>
            </a:r>
            <a:r>
              <a:rPr lang="sv-SE" sz="1600" dirty="0" err="1" smtClean="0"/>
              <a:t>project</a:t>
            </a:r>
            <a:r>
              <a:rPr lang="sv-SE" sz="1600" dirty="0" smtClean="0"/>
              <a:t> E-ARK</a:t>
            </a:r>
            <a:endParaRPr lang="sv-SE" sz="1600" dirty="0" smtClean="0">
              <a:hlinkClick r:id="rId3"/>
            </a:endParaRPr>
          </a:p>
          <a:p>
            <a:pPr indent="-165100"/>
            <a:r>
              <a:rPr lang="sv-SE" sz="1600" dirty="0" smtClean="0"/>
              <a:t>Project </a:t>
            </a:r>
            <a:r>
              <a:rPr lang="sv-SE" sz="1600" dirty="0" err="1" smtClean="0"/>
              <a:t>website</a:t>
            </a:r>
            <a:r>
              <a:rPr lang="sv-SE" sz="1600" dirty="0" smtClean="0"/>
              <a:t> - </a:t>
            </a:r>
            <a:r>
              <a:rPr lang="sv-SE" sz="1600" dirty="0" smtClean="0">
                <a:hlinkClick r:id="rId3"/>
              </a:rPr>
              <a:t>http://eark-project.eu/</a:t>
            </a:r>
            <a:endParaRPr lang="sv-SE" sz="1600" dirty="0" smtClean="0"/>
          </a:p>
          <a:p>
            <a:pPr indent="-165100"/>
            <a:r>
              <a:rPr lang="sv-SE" sz="1600" dirty="0" smtClean="0"/>
              <a:t>Project pressrelease - </a:t>
            </a:r>
            <a:r>
              <a:rPr lang="sv-SE" sz="1600" dirty="0" smtClean="0">
                <a:hlinkClick r:id="rId4"/>
              </a:rPr>
              <a:t>http://www.port.ac.uk/uopnews/2014/02/04/e-ark-gets-6m-to-save-our-digital-data/</a:t>
            </a:r>
            <a:endParaRPr lang="sv-SE" sz="1600" dirty="0" smtClean="0"/>
          </a:p>
          <a:p>
            <a:pPr indent="-165100"/>
            <a:r>
              <a:rPr lang="sv-SE" sz="1600" dirty="0" smtClean="0"/>
              <a:t>Join our bulletin mailing list - </a:t>
            </a:r>
            <a:r>
              <a:rPr lang="sv-SE" sz="1600" dirty="0" smtClean="0">
                <a:hlinkClick r:id="rId5"/>
              </a:rPr>
              <a:t>http://bit.ly/earklist</a:t>
            </a:r>
            <a:endParaRPr lang="sv-SE" sz="1600" dirty="0" smtClean="0"/>
          </a:p>
          <a:p>
            <a:pPr indent="-165100"/>
            <a:r>
              <a:rPr lang="sv-SE" sz="1600" dirty="0" smtClean="0"/>
              <a:t>Follow us on Twitter - @EARKProject</a:t>
            </a:r>
          </a:p>
          <a:p>
            <a:pPr>
              <a:buNone/>
            </a:pPr>
            <a:endParaRPr lang="sv-SE" sz="1600" dirty="0" smtClean="0"/>
          </a:p>
          <a:p>
            <a:pPr>
              <a:buNone/>
            </a:pPr>
            <a:r>
              <a:rPr lang="sv-SE" sz="1600" dirty="0" smtClean="0"/>
              <a:t>National </a:t>
            </a:r>
            <a:r>
              <a:rPr lang="sv-SE" sz="1600" dirty="0" err="1" smtClean="0"/>
              <a:t>contacts</a:t>
            </a:r>
            <a:r>
              <a:rPr lang="sv-SE" sz="1600" dirty="0" smtClean="0"/>
              <a:t> for </a:t>
            </a:r>
            <a:r>
              <a:rPr lang="sv-SE" sz="1600" dirty="0" err="1" smtClean="0"/>
              <a:t>more</a:t>
            </a:r>
            <a:r>
              <a:rPr lang="sv-SE" sz="1600" dirty="0" smtClean="0"/>
              <a:t> information:</a:t>
            </a:r>
          </a:p>
          <a:p>
            <a:pPr indent="-165100"/>
            <a:r>
              <a:rPr lang="sv-SE" sz="1600" dirty="0" smtClean="0"/>
              <a:t>Björn Skog </a:t>
            </a:r>
            <a:r>
              <a:rPr lang="sv-SE" sz="1600" dirty="0" err="1" smtClean="0">
                <a:hlinkClick r:id="rId6"/>
              </a:rPr>
              <a:t>bjorn@essolutions.se</a:t>
            </a:r>
            <a:r>
              <a:rPr lang="sv-SE" sz="1600" dirty="0" smtClean="0"/>
              <a:t> </a:t>
            </a:r>
          </a:p>
          <a:p>
            <a:pPr indent="-165100"/>
            <a:r>
              <a:rPr lang="sv-SE" sz="1600" dirty="0" smtClean="0"/>
              <a:t>Karin Bredenberg </a:t>
            </a:r>
            <a:r>
              <a:rPr lang="sv-SE" sz="1600" dirty="0" err="1" smtClean="0">
                <a:hlinkClick r:id="rId7"/>
              </a:rPr>
              <a:t>karin.bredenberg@riksarkivet.se</a:t>
            </a:r>
            <a:r>
              <a:rPr lang="sv-SE" sz="1600" dirty="0" smtClean="0"/>
              <a:t> </a:t>
            </a:r>
          </a:p>
        </p:txBody>
      </p:sp>
    </p:spTree>
    <p:extLst>
      <p:ext uri="{BB962C8B-B14F-4D97-AF65-F5344CB8AC3E}">
        <p14:creationId xmlns:p14="http://schemas.microsoft.com/office/powerpoint/2010/main" val="2601229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PT" dirty="0"/>
              <a:t>Fundamentals </a:t>
            </a:r>
            <a:r>
              <a:rPr lang="pt-PT" dirty="0" err="1"/>
              <a:t>of</a:t>
            </a:r>
            <a:r>
              <a:rPr lang="pt-PT" dirty="0"/>
              <a:t> </a:t>
            </a:r>
            <a:r>
              <a:rPr lang="en-US" dirty="0"/>
              <a:t>Maturity Models</a:t>
            </a:r>
            <a:endParaRPr lang="en-GB" dirty="0"/>
          </a:p>
        </p:txBody>
      </p:sp>
      <p:sp>
        <p:nvSpPr>
          <p:cNvPr id="3" name="Subtitle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3203989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GB" sz="4000" dirty="0" smtClean="0"/>
              <a:t>Maturity Model - Concept</a:t>
            </a:r>
            <a:endParaRPr lang="en-GB" sz="4000" dirty="0"/>
          </a:p>
        </p:txBody>
      </p:sp>
      <p:sp>
        <p:nvSpPr>
          <p:cNvPr id="6" name="Content Placeholder 5"/>
          <p:cNvSpPr>
            <a:spLocks noGrp="1"/>
          </p:cNvSpPr>
          <p:nvPr>
            <p:ph idx="1"/>
          </p:nvPr>
        </p:nvSpPr>
        <p:spPr>
          <a:xfrm>
            <a:off x="1275048" y="1628800"/>
            <a:ext cx="6593904" cy="3850813"/>
          </a:xfrm>
        </p:spPr>
        <p:txBody>
          <a:bodyPr>
            <a:normAutofit/>
          </a:bodyPr>
          <a:lstStyle/>
          <a:p>
            <a:pPr marL="0" indent="0" algn="just">
              <a:buNone/>
            </a:pPr>
            <a:r>
              <a:rPr lang="en-GB" dirty="0" smtClean="0"/>
              <a:t>A </a:t>
            </a:r>
            <a:r>
              <a:rPr lang="en-GB" b="1" dirty="0" smtClean="0"/>
              <a:t>Maturity Model </a:t>
            </a:r>
            <a:r>
              <a:rPr lang="en-GB" dirty="0" smtClean="0"/>
              <a:t>is a technique that is proved to be valuable to measure a certain aspect of an organization. It represents a path towards increasingly organized and systematic way of “doing things” in organizations.</a:t>
            </a:r>
          </a:p>
          <a:p>
            <a:pPr marL="0" indent="0">
              <a:buNone/>
            </a:pPr>
            <a:endParaRPr lang="en-GB" dirty="0"/>
          </a:p>
        </p:txBody>
      </p:sp>
    </p:spTree>
    <p:extLst>
      <p:ext uri="{BB962C8B-B14F-4D97-AF65-F5344CB8AC3E}">
        <p14:creationId xmlns:p14="http://schemas.microsoft.com/office/powerpoint/2010/main" val="3916326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smtClean="0"/>
              <a:t>Maturity </a:t>
            </a:r>
            <a:r>
              <a:rPr lang="en-GB" dirty="0"/>
              <a:t>Model - </a:t>
            </a:r>
            <a:r>
              <a:rPr lang="en-GB" dirty="0" smtClean="0"/>
              <a:t>Concept</a:t>
            </a:r>
            <a:endParaRPr lang="pt-PT" dirty="0"/>
          </a:p>
        </p:txBody>
      </p:sp>
      <p:sp>
        <p:nvSpPr>
          <p:cNvPr id="3" name="Marcador de Posição de Conteúdo 2"/>
          <p:cNvSpPr>
            <a:spLocks noGrp="1"/>
          </p:cNvSpPr>
          <p:nvPr>
            <p:ph idx="1"/>
          </p:nvPr>
        </p:nvSpPr>
        <p:spPr>
          <a:xfrm>
            <a:off x="452015" y="1417638"/>
            <a:ext cx="8229600" cy="4525963"/>
          </a:xfrm>
        </p:spPr>
        <p:txBody>
          <a:bodyPr>
            <a:normAutofit fontScale="85000" lnSpcReduction="10000"/>
          </a:bodyPr>
          <a:lstStyle/>
          <a:p>
            <a:pPr>
              <a:lnSpc>
                <a:spcPct val="120000"/>
              </a:lnSpc>
            </a:pPr>
            <a:r>
              <a:rPr lang="en-US" dirty="0" smtClean="0"/>
              <a:t>Typical Maturity Models are Staged Models consisting of a set of maturity levels (the number of maturity levels is specific of each model)</a:t>
            </a:r>
          </a:p>
          <a:p>
            <a:pPr>
              <a:lnSpc>
                <a:spcPct val="120000"/>
              </a:lnSpc>
            </a:pPr>
            <a:endParaRPr lang="en-US" dirty="0" smtClean="0"/>
          </a:p>
          <a:p>
            <a:pPr>
              <a:lnSpc>
                <a:spcPct val="120000"/>
              </a:lnSpc>
            </a:pPr>
            <a:r>
              <a:rPr lang="en-US" dirty="0" smtClean="0"/>
              <a:t>Each maturity level can be decomposed in:</a:t>
            </a:r>
          </a:p>
          <a:p>
            <a:pPr lvl="1">
              <a:lnSpc>
                <a:spcPct val="120000"/>
              </a:lnSpc>
            </a:pPr>
            <a:r>
              <a:rPr lang="en-US" dirty="0" smtClean="0"/>
              <a:t>Dimensions and sub-dimensions;</a:t>
            </a:r>
          </a:p>
          <a:p>
            <a:pPr lvl="1">
              <a:lnSpc>
                <a:spcPct val="120000"/>
              </a:lnSpc>
            </a:pPr>
            <a:r>
              <a:rPr lang="en-US" dirty="0" smtClean="0"/>
              <a:t>Elements;</a:t>
            </a:r>
          </a:p>
          <a:p>
            <a:pPr lvl="1">
              <a:lnSpc>
                <a:spcPct val="120000"/>
              </a:lnSpc>
            </a:pPr>
            <a:r>
              <a:rPr lang="en-US" dirty="0" smtClean="0"/>
              <a:t>Attributes;</a:t>
            </a:r>
          </a:p>
          <a:p>
            <a:pPr lvl="1">
              <a:lnSpc>
                <a:spcPct val="120000"/>
              </a:lnSpc>
            </a:pPr>
            <a:r>
              <a:rPr lang="en-US" dirty="0" smtClean="0"/>
              <a:t>Etc.</a:t>
            </a:r>
          </a:p>
          <a:p>
            <a:pPr lvl="1"/>
            <a:endParaRPr lang="en-US" dirty="0"/>
          </a:p>
        </p:txBody>
      </p:sp>
    </p:spTree>
    <p:extLst>
      <p:ext uri="{BB962C8B-B14F-4D97-AF65-F5344CB8AC3E}">
        <p14:creationId xmlns:p14="http://schemas.microsoft.com/office/powerpoint/2010/main" val="184850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340768"/>
            <a:ext cx="8686800" cy="4785395"/>
          </a:xfrm>
        </p:spPr>
        <p:txBody>
          <a:bodyPr>
            <a:normAutofit/>
          </a:bodyPr>
          <a:lstStyle/>
          <a:p>
            <a:r>
              <a:rPr lang="en-US" dirty="0" smtClean="0"/>
              <a:t>Background to the E-ARK Project</a:t>
            </a:r>
          </a:p>
          <a:p>
            <a:pPr lvl="1"/>
            <a:r>
              <a:rPr lang="en-US" dirty="0" smtClean="0"/>
              <a:t> The Background to E-ARK </a:t>
            </a:r>
          </a:p>
          <a:p>
            <a:pPr lvl="1"/>
            <a:r>
              <a:rPr lang="en-US" dirty="0" smtClean="0"/>
              <a:t> What is the project delivering ?</a:t>
            </a:r>
          </a:p>
          <a:p>
            <a:pPr lvl="1"/>
            <a:r>
              <a:rPr lang="en-US" dirty="0" smtClean="0"/>
              <a:t> What have we done so far ?</a:t>
            </a:r>
          </a:p>
          <a:p>
            <a:pPr lvl="1"/>
            <a:r>
              <a:rPr lang="en-US" dirty="0" smtClean="0"/>
              <a:t> How to keep up with E-ARK ?</a:t>
            </a:r>
          </a:p>
          <a:p>
            <a:r>
              <a:rPr lang="en-US" dirty="0" smtClean="0"/>
              <a:t>The E-ARK Maturity Model for Information Governance Arrangements</a:t>
            </a:r>
          </a:p>
          <a:p>
            <a:r>
              <a:rPr lang="en-US" dirty="0" smtClean="0"/>
              <a:t>Questions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01874"/>
            <a:ext cx="8229600" cy="599727"/>
          </a:xfrm>
        </p:spPr>
        <p:txBody>
          <a:bodyPr anchor="ctr">
            <a:normAutofit fontScale="90000"/>
          </a:bodyPr>
          <a:lstStyle/>
          <a:p>
            <a:r>
              <a:rPr lang="en-GB" sz="4000" dirty="0" smtClean="0"/>
              <a:t>Maturity Model - Concept</a:t>
            </a:r>
            <a:endParaRPr lang="en-GB" sz="4000" dirty="0"/>
          </a:p>
        </p:txBody>
      </p:sp>
      <p:pic>
        <p:nvPicPr>
          <p:cNvPr id="8" name="Picture 28" descr="cmmi-staged.jpg"/>
          <p:cNvPicPr>
            <a:picLocks noChangeAspect="1"/>
          </p:cNvPicPr>
          <p:nvPr/>
        </p:nvPicPr>
        <p:blipFill rotWithShape="1">
          <a:blip r:embed="rId3"/>
          <a:srcRect b="5251"/>
          <a:stretch/>
        </p:blipFill>
        <p:spPr>
          <a:xfrm>
            <a:off x="827584" y="701601"/>
            <a:ext cx="7861814" cy="4887639"/>
          </a:xfrm>
          <a:prstGeom prst="rect">
            <a:avLst/>
          </a:prstGeom>
        </p:spPr>
      </p:pic>
      <p:sp>
        <p:nvSpPr>
          <p:cNvPr id="10" name="CaixaDeTexto 9"/>
          <p:cNvSpPr txBox="1"/>
          <p:nvPr/>
        </p:nvSpPr>
        <p:spPr>
          <a:xfrm>
            <a:off x="827584" y="5645179"/>
            <a:ext cx="8026664" cy="492443"/>
          </a:xfrm>
          <a:prstGeom prst="rect">
            <a:avLst/>
          </a:prstGeom>
          <a:noFill/>
        </p:spPr>
        <p:txBody>
          <a:bodyPr wrap="square" rtlCol="0">
            <a:spAutoFit/>
          </a:bodyPr>
          <a:lstStyle/>
          <a:p>
            <a:r>
              <a:rPr lang="en-US" sz="800" dirty="0" smtClean="0"/>
              <a:t>(D</a:t>
            </a:r>
            <a:r>
              <a:rPr lang="en-US" sz="800" dirty="0"/>
              <a:t>. M. Ahern, A. Clouse, R. Turner. </a:t>
            </a:r>
            <a:r>
              <a:rPr lang="en-US" sz="800" dirty="0" smtClean="0"/>
              <a:t>“CMMI </a:t>
            </a:r>
            <a:r>
              <a:rPr lang="en-US" sz="800" dirty="0" err="1"/>
              <a:t>Destilled</a:t>
            </a:r>
            <a:r>
              <a:rPr lang="en-US" sz="800" dirty="0"/>
              <a:t>: A </a:t>
            </a:r>
            <a:r>
              <a:rPr lang="en-US" sz="800" dirty="0" err="1"/>
              <a:t>Pratical</a:t>
            </a:r>
            <a:r>
              <a:rPr lang="en-US" sz="800" dirty="0"/>
              <a:t> Introduction to Integrated Process Improvement, Third </a:t>
            </a:r>
            <a:r>
              <a:rPr lang="en-US" sz="800" dirty="0" smtClean="0"/>
              <a:t>Edition”. </a:t>
            </a:r>
            <a:r>
              <a:rPr lang="en-US" sz="800" dirty="0" err="1"/>
              <a:t>Addson</a:t>
            </a:r>
            <a:r>
              <a:rPr lang="en-US" sz="800" dirty="0"/>
              <a:t> Wesley Professional, 2008</a:t>
            </a:r>
            <a:r>
              <a:rPr lang="en-US" sz="800" dirty="0" smtClean="0"/>
              <a:t>.</a:t>
            </a:r>
            <a:r>
              <a:rPr lang="pt-PT" sz="800" dirty="0" smtClean="0"/>
              <a:t>)</a:t>
            </a:r>
            <a:endParaRPr lang="pt-PT" sz="800" dirty="0"/>
          </a:p>
          <a:p>
            <a:endParaRPr lang="pt-PT" dirty="0"/>
          </a:p>
        </p:txBody>
      </p:sp>
    </p:spTree>
    <p:extLst>
      <p:ext uri="{BB962C8B-B14F-4D97-AF65-F5344CB8AC3E}">
        <p14:creationId xmlns:p14="http://schemas.microsoft.com/office/powerpoint/2010/main" val="3038715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50106"/>
          </a:xfrm>
        </p:spPr>
        <p:txBody>
          <a:bodyPr anchor="ctr">
            <a:normAutofit/>
          </a:bodyPr>
          <a:lstStyle/>
          <a:p>
            <a:r>
              <a:rPr lang="en-GB" sz="4000" dirty="0" smtClean="0"/>
              <a:t>Maturity Model - Motivation</a:t>
            </a:r>
            <a:endParaRPr lang="en-GB" sz="4000" dirty="0"/>
          </a:p>
        </p:txBody>
      </p:sp>
      <p:sp>
        <p:nvSpPr>
          <p:cNvPr id="6" name="Content Placeholder 5"/>
          <p:cNvSpPr>
            <a:spLocks noGrp="1"/>
          </p:cNvSpPr>
          <p:nvPr>
            <p:ph idx="1"/>
          </p:nvPr>
        </p:nvSpPr>
        <p:spPr>
          <a:xfrm>
            <a:off x="441750" y="1268760"/>
            <a:ext cx="8522737" cy="4680520"/>
          </a:xfrm>
        </p:spPr>
        <p:txBody>
          <a:bodyPr>
            <a:normAutofit fontScale="85000" lnSpcReduction="10000"/>
          </a:bodyPr>
          <a:lstStyle/>
          <a:p>
            <a:pPr>
              <a:lnSpc>
                <a:spcPct val="120000"/>
              </a:lnSpc>
            </a:pPr>
            <a:r>
              <a:rPr lang="en-GB" dirty="0"/>
              <a:t>It can provide information for benchmarking and internal auditing;</a:t>
            </a:r>
          </a:p>
          <a:p>
            <a:pPr>
              <a:lnSpc>
                <a:spcPct val="120000"/>
              </a:lnSpc>
            </a:pPr>
            <a:r>
              <a:rPr lang="en-GB" dirty="0"/>
              <a:t>It can support measuring of progress (assessment);</a:t>
            </a:r>
          </a:p>
          <a:p>
            <a:pPr>
              <a:lnSpc>
                <a:spcPct val="120000"/>
              </a:lnSpc>
            </a:pPr>
            <a:r>
              <a:rPr lang="en-GB" dirty="0" smtClean="0"/>
              <a:t>It can help identifying strengths and weaknesses in an organization;</a:t>
            </a:r>
          </a:p>
          <a:p>
            <a:pPr>
              <a:lnSpc>
                <a:spcPct val="120000"/>
              </a:lnSpc>
            </a:pPr>
            <a:r>
              <a:rPr lang="en-GB" dirty="0" smtClean="0"/>
              <a:t>It can help identifying gaps between the as-is state and actions in progress and the to-be state;</a:t>
            </a:r>
          </a:p>
          <a:p>
            <a:pPr>
              <a:lnSpc>
                <a:spcPct val="120000"/>
              </a:lnSpc>
            </a:pPr>
            <a:r>
              <a:rPr lang="en-GB" dirty="0" smtClean="0"/>
              <a:t>It can support project portfolio management (identification and planning of efforts and priorities).</a:t>
            </a:r>
          </a:p>
          <a:p>
            <a:endParaRPr lang="en-GB" dirty="0"/>
          </a:p>
        </p:txBody>
      </p:sp>
    </p:spTree>
    <p:extLst>
      <p:ext uri="{BB962C8B-B14F-4D97-AF65-F5344CB8AC3E}">
        <p14:creationId xmlns:p14="http://schemas.microsoft.com/office/powerpoint/2010/main" val="1722119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492" y="188640"/>
            <a:ext cx="8229600" cy="706090"/>
          </a:xfrm>
        </p:spPr>
        <p:txBody>
          <a:bodyPr>
            <a:normAutofit fontScale="90000"/>
          </a:bodyPr>
          <a:lstStyle/>
          <a:p>
            <a:r>
              <a:rPr lang="en-GB" dirty="0" smtClean="0"/>
              <a:t>Maturity </a:t>
            </a:r>
            <a:r>
              <a:rPr lang="en-GB" dirty="0"/>
              <a:t>Model - </a:t>
            </a:r>
            <a:r>
              <a:rPr lang="en-GB" dirty="0" smtClean="0"/>
              <a:t>History</a:t>
            </a:r>
            <a:endParaRPr lang="pt-PT" dirty="0"/>
          </a:p>
        </p:txBody>
      </p:sp>
      <p:sp>
        <p:nvSpPr>
          <p:cNvPr id="3" name="Marcador de Posição de Conteúdo 2"/>
          <p:cNvSpPr>
            <a:spLocks noGrp="1"/>
          </p:cNvSpPr>
          <p:nvPr>
            <p:ph idx="1"/>
          </p:nvPr>
        </p:nvSpPr>
        <p:spPr>
          <a:xfrm>
            <a:off x="0" y="949316"/>
            <a:ext cx="4283968" cy="3574592"/>
          </a:xfrm>
        </p:spPr>
        <p:txBody>
          <a:bodyPr>
            <a:normAutofit/>
          </a:bodyPr>
          <a:lstStyle/>
          <a:p>
            <a:pPr marL="342900" lvl="1" indent="-160338">
              <a:buClr>
                <a:srgbClr val="58BB3B"/>
              </a:buClr>
            </a:pPr>
            <a:r>
              <a:rPr lang="en-US" sz="1600" dirty="0"/>
              <a:t>In 1974 </a:t>
            </a:r>
            <a:r>
              <a:rPr lang="en-US" sz="1600" dirty="0" smtClean="0"/>
              <a:t>R. L. Nolan </a:t>
            </a:r>
            <a:r>
              <a:rPr lang="en-US" sz="1600" dirty="0"/>
              <a:t>proposed four stages of growth for the IT </a:t>
            </a:r>
            <a:r>
              <a:rPr lang="en-US" sz="1600" dirty="0" smtClean="0"/>
              <a:t>department</a:t>
            </a:r>
          </a:p>
          <a:p>
            <a:pPr marL="342900" lvl="1" indent="-160338">
              <a:buClr>
                <a:srgbClr val="58BB3B"/>
              </a:buClr>
            </a:pPr>
            <a:r>
              <a:rPr lang="en-US" sz="1600" dirty="0" smtClean="0"/>
              <a:t>Nolan’s </a:t>
            </a:r>
            <a:r>
              <a:rPr lang="en-US" sz="1600" dirty="0"/>
              <a:t>work was then adopted and further developed by several authors</a:t>
            </a:r>
            <a:r>
              <a:rPr lang="en-US" sz="1600" dirty="0" smtClean="0"/>
              <a:t>:</a:t>
            </a:r>
            <a:endParaRPr lang="en-US" sz="1600" dirty="0"/>
          </a:p>
          <a:p>
            <a:pPr marL="538163" lvl="2" indent="-182563">
              <a:buFont typeface="+mj-lt"/>
              <a:buAutoNum type="arabicPeriod"/>
            </a:pPr>
            <a:r>
              <a:rPr lang="en-US" sz="1600" dirty="0"/>
              <a:t>McFarlan - Phases of assimilation based on Nolan’s work</a:t>
            </a:r>
            <a:r>
              <a:rPr lang="en-US" sz="1600" dirty="0" smtClean="0"/>
              <a:t>;</a:t>
            </a:r>
            <a:endParaRPr lang="en-US" sz="1600" dirty="0"/>
          </a:p>
          <a:p>
            <a:pPr marL="538163" lvl="2" indent="-182563">
              <a:buFont typeface="+mj-lt"/>
              <a:buAutoNum type="arabicPeriod"/>
            </a:pPr>
            <a:r>
              <a:rPr lang="en-US" sz="1600" dirty="0"/>
              <a:t>Sullivan – Reviewed McFarlan’s Model</a:t>
            </a:r>
            <a:r>
              <a:rPr lang="en-US" sz="1600" dirty="0" smtClean="0"/>
              <a:t>;</a:t>
            </a:r>
            <a:endParaRPr lang="en-US" sz="1600" dirty="0"/>
          </a:p>
          <a:p>
            <a:pPr marL="538163" lvl="2" indent="-182563">
              <a:buFont typeface="+mj-lt"/>
              <a:buAutoNum type="arabicPeriod"/>
            </a:pPr>
            <a:r>
              <a:rPr lang="en-US" sz="1600" dirty="0"/>
              <a:t>Earl – Based on Sullivan’s Model</a:t>
            </a:r>
            <a:r>
              <a:rPr lang="en-US" sz="1600" dirty="0" smtClean="0"/>
              <a:t>;</a:t>
            </a:r>
            <a:endParaRPr lang="en-US" sz="1600" dirty="0"/>
          </a:p>
          <a:p>
            <a:pPr marL="538163" lvl="2" indent="-182563">
              <a:buFont typeface="+mj-lt"/>
              <a:buAutoNum type="arabicPeriod"/>
            </a:pPr>
            <a:r>
              <a:rPr lang="en-US" sz="1600" dirty="0" err="1"/>
              <a:t>Galliers</a:t>
            </a:r>
            <a:r>
              <a:rPr lang="en-US" sz="1600" dirty="0"/>
              <a:t> – Based on Earl’s Model.</a:t>
            </a:r>
          </a:p>
          <a:p>
            <a:pPr marL="0" lvl="1" indent="0">
              <a:buClr>
                <a:srgbClr val="58BB3B"/>
              </a:buClr>
              <a:buNone/>
            </a:pPr>
            <a:r>
              <a:rPr lang="en-US" sz="1300" dirty="0" smtClean="0"/>
              <a:t> </a:t>
            </a:r>
            <a:endParaRPr lang="pt-PT" sz="1300" dirty="0"/>
          </a:p>
          <a:p>
            <a:endParaRPr lang="pt-PT" dirty="0"/>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229" y="3151688"/>
            <a:ext cx="4677863" cy="2744439"/>
          </a:xfrm>
          <a:prstGeom prst="rect">
            <a:avLst/>
          </a:prstGeom>
        </p:spPr>
      </p:pic>
      <p:sp>
        <p:nvSpPr>
          <p:cNvPr id="8" name="Retângulo 7"/>
          <p:cNvSpPr/>
          <p:nvPr/>
        </p:nvSpPr>
        <p:spPr>
          <a:xfrm>
            <a:off x="5220072" y="827745"/>
            <a:ext cx="3615016" cy="2246769"/>
          </a:xfrm>
          <a:prstGeom prst="rect">
            <a:avLst/>
          </a:prstGeom>
          <a:solidFill>
            <a:schemeClr val="accent6">
              <a:lumMod val="20000"/>
              <a:lumOff val="80000"/>
            </a:schemeClr>
          </a:solidFill>
        </p:spPr>
        <p:txBody>
          <a:bodyPr wrap="square">
            <a:spAutoFit/>
          </a:bodyPr>
          <a:lstStyle/>
          <a:p>
            <a:r>
              <a:rPr lang="en-US" sz="2800" b="1" dirty="0" smtClean="0"/>
              <a:t>Stages of growth:</a:t>
            </a:r>
          </a:p>
          <a:p>
            <a:pPr marL="342900" indent="-342900">
              <a:buAutoNum type="arabicParenBoth"/>
            </a:pPr>
            <a:r>
              <a:rPr lang="en-US" sz="2800" b="1" dirty="0" smtClean="0"/>
              <a:t> Initiation…</a:t>
            </a:r>
            <a:endParaRPr lang="en-US" sz="2800" b="1" dirty="0"/>
          </a:p>
          <a:p>
            <a:pPr marL="342900" indent="-342900">
              <a:buAutoNum type="arabicParenBoth"/>
            </a:pPr>
            <a:r>
              <a:rPr lang="en-US" sz="2800" b="1" dirty="0" smtClean="0"/>
              <a:t> Expansion…</a:t>
            </a:r>
            <a:endParaRPr lang="en-US" sz="2800" b="1" dirty="0"/>
          </a:p>
          <a:p>
            <a:pPr marL="342900" indent="-342900">
              <a:buAutoNum type="arabicParenBoth"/>
            </a:pPr>
            <a:r>
              <a:rPr lang="en-US" sz="2800" b="1" dirty="0" smtClean="0"/>
              <a:t> Formalization and… </a:t>
            </a:r>
            <a:endParaRPr lang="en-US" sz="2800" b="1" dirty="0"/>
          </a:p>
          <a:p>
            <a:pPr marL="342900" indent="-342900">
              <a:buAutoNum type="arabicParenBoth"/>
            </a:pPr>
            <a:r>
              <a:rPr lang="en-US" sz="2800" b="1" dirty="0" smtClean="0"/>
              <a:t> Maturity</a:t>
            </a:r>
            <a:endParaRPr lang="pt-PT" sz="2800" b="1" dirty="0"/>
          </a:p>
        </p:txBody>
      </p:sp>
      <p:sp>
        <p:nvSpPr>
          <p:cNvPr id="9" name="CaixaDeTexto 8"/>
          <p:cNvSpPr txBox="1"/>
          <p:nvPr/>
        </p:nvSpPr>
        <p:spPr>
          <a:xfrm>
            <a:off x="4004836" y="5896127"/>
            <a:ext cx="3275740" cy="215444"/>
          </a:xfrm>
          <a:prstGeom prst="rect">
            <a:avLst/>
          </a:prstGeom>
          <a:noFill/>
        </p:spPr>
        <p:txBody>
          <a:bodyPr wrap="square" rtlCol="0">
            <a:spAutoFit/>
          </a:bodyPr>
          <a:lstStyle/>
          <a:p>
            <a:pPr lvl="0"/>
            <a:r>
              <a:rPr lang="en-US" sz="800" dirty="0" smtClean="0"/>
              <a:t>(C</a:t>
            </a:r>
            <a:r>
              <a:rPr lang="en-US" sz="800" dirty="0"/>
              <a:t>. F. Gibson, R. L. Nolan, "Managing the Four Stages of EDP Growth</a:t>
            </a:r>
            <a:r>
              <a:rPr lang="en-US" sz="800" dirty="0" smtClean="0"/>
              <a:t>,“</a:t>
            </a:r>
            <a:r>
              <a:rPr lang="pt-PT" sz="800" dirty="0" smtClean="0"/>
              <a:t>)</a:t>
            </a:r>
            <a:endParaRPr lang="pt-PT" sz="800" dirty="0"/>
          </a:p>
        </p:txBody>
      </p:sp>
    </p:spTree>
    <p:extLst>
      <p:ext uri="{BB962C8B-B14F-4D97-AF65-F5344CB8AC3E}">
        <p14:creationId xmlns:p14="http://schemas.microsoft.com/office/powerpoint/2010/main" val="752041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rmAutofit/>
          </a:bodyPr>
          <a:lstStyle/>
          <a:p>
            <a:r>
              <a:rPr lang="en-GB" dirty="0" smtClean="0"/>
              <a:t>Maturity </a:t>
            </a:r>
            <a:r>
              <a:rPr lang="en-GB" dirty="0"/>
              <a:t>Model </a:t>
            </a:r>
            <a:r>
              <a:rPr lang="en-GB" dirty="0" smtClean="0"/>
              <a:t>– Examples</a:t>
            </a:r>
            <a:endParaRPr lang="pt-PT" dirty="0"/>
          </a:p>
        </p:txBody>
      </p:sp>
      <p:graphicFrame>
        <p:nvGraphicFramePr>
          <p:cNvPr id="6" name="Content Placeholder 4"/>
          <p:cNvGraphicFramePr>
            <a:graphicFrameLocks/>
          </p:cNvGraphicFramePr>
          <p:nvPr>
            <p:extLst/>
          </p:nvPr>
        </p:nvGraphicFramePr>
        <p:xfrm>
          <a:off x="1115616" y="1196752"/>
          <a:ext cx="6768751" cy="4728592"/>
        </p:xfrm>
        <a:graphic>
          <a:graphicData uri="http://schemas.openxmlformats.org/drawingml/2006/table">
            <a:tbl>
              <a:tblPr firstRow="1" bandRow="1">
                <a:tableStyleId>{5C22544A-7EE6-4342-B048-85BDC9FD1C3A}</a:tableStyleId>
              </a:tblPr>
              <a:tblGrid>
                <a:gridCol w="4032950"/>
                <a:gridCol w="731063"/>
                <a:gridCol w="636587"/>
                <a:gridCol w="1368151"/>
              </a:tblGrid>
              <a:tr h="1832992">
                <a:tc>
                  <a:txBody>
                    <a:bodyPr/>
                    <a:lstStyle/>
                    <a:p>
                      <a:pPr algn="ctr"/>
                      <a:r>
                        <a:rPr lang="en-GB" dirty="0" smtClean="0"/>
                        <a:t>Scope</a:t>
                      </a:r>
                      <a:endParaRPr lang="en-GB" dirty="0"/>
                    </a:p>
                  </a:txBody>
                  <a:tcPr anchor="ctr"/>
                </a:tc>
                <a:tc>
                  <a:txBody>
                    <a:bodyPr/>
                    <a:lstStyle/>
                    <a:p>
                      <a:pPr algn="ctr"/>
                      <a:r>
                        <a:rPr lang="en-GB" dirty="0" smtClean="0"/>
                        <a:t>Maturity Levels</a:t>
                      </a:r>
                      <a:endParaRPr lang="en-GB" dirty="0"/>
                    </a:p>
                  </a:txBody>
                  <a:tcPr vert="vert270" anchor="ctr"/>
                </a:tc>
                <a:tc>
                  <a:txBody>
                    <a:bodyPr/>
                    <a:lstStyle/>
                    <a:p>
                      <a:pPr algn="ctr"/>
                      <a:r>
                        <a:rPr lang="en-GB" dirty="0" smtClean="0"/>
                        <a:t># Dimensions</a:t>
                      </a:r>
                      <a:endParaRPr lang="en-GB" dirty="0"/>
                    </a:p>
                  </a:txBody>
                  <a:tcPr vert="vert270" anchor="ctr"/>
                </a:tc>
                <a:tc>
                  <a:txBody>
                    <a:bodyPr/>
                    <a:lstStyle/>
                    <a:p>
                      <a:pPr algn="ctr"/>
                      <a:r>
                        <a:rPr lang="en-GB" dirty="0" smtClean="0"/>
                        <a:t>Details</a:t>
                      </a:r>
                      <a:endParaRPr lang="en-GB" dirty="0"/>
                    </a:p>
                  </a:txBody>
                  <a:tcPr anchor="ctr"/>
                </a:tc>
              </a:tr>
              <a:tr h="370840">
                <a:tc>
                  <a:txBody>
                    <a:bodyPr/>
                    <a:lstStyle/>
                    <a:p>
                      <a:r>
                        <a:rPr lang="en-US" sz="1800" kern="1200" dirty="0" smtClean="0">
                          <a:solidFill>
                            <a:schemeClr val="dk1"/>
                          </a:solidFill>
                          <a:effectLst/>
                          <a:latin typeface="+mn-lt"/>
                          <a:ea typeface="+mn-ea"/>
                          <a:cs typeface="+mn-cs"/>
                        </a:rPr>
                        <a:t>Stanford Data Governance</a:t>
                      </a:r>
                    </a:p>
                    <a:p>
                      <a:pPr algn="r"/>
                      <a:r>
                        <a:rPr lang="en-GB" sz="1000" dirty="0" smtClean="0"/>
                        <a:t>http://dg.stanford.edu/</a:t>
                      </a:r>
                      <a:endParaRPr lang="en-GB" sz="1000" dirty="0"/>
                    </a:p>
                  </a:txBody>
                  <a:tcPr/>
                </a:tc>
                <a:tc>
                  <a:txBody>
                    <a:bodyPr/>
                    <a:lstStyle/>
                    <a:p>
                      <a:pPr algn="ctr"/>
                      <a:r>
                        <a:rPr lang="en-GB" dirty="0" smtClean="0"/>
                        <a:t>5</a:t>
                      </a:r>
                      <a:endParaRPr lang="en-GB" dirty="0"/>
                    </a:p>
                  </a:txBody>
                  <a:tcPr/>
                </a:tc>
                <a:tc>
                  <a:txBody>
                    <a:bodyPr/>
                    <a:lstStyle/>
                    <a:p>
                      <a:pPr algn="ctr"/>
                      <a:r>
                        <a:rPr lang="en-GB" dirty="0" smtClean="0"/>
                        <a:t>3</a:t>
                      </a:r>
                    </a:p>
                  </a:txBody>
                  <a:tcPr/>
                </a:tc>
                <a:tc>
                  <a:txBody>
                    <a:bodyPr/>
                    <a:lstStyle/>
                    <a:p>
                      <a:pPr algn="ctr"/>
                      <a:r>
                        <a:rPr lang="en-GB" dirty="0" smtClean="0"/>
                        <a:t>High</a:t>
                      </a:r>
                      <a:endParaRPr lang="en-GB" dirty="0"/>
                    </a:p>
                  </a:txBody>
                  <a:tcPr/>
                </a:tc>
              </a:tr>
              <a:tr h="370840">
                <a:tc>
                  <a:txBody>
                    <a:bodyPr/>
                    <a:lstStyle/>
                    <a:p>
                      <a:r>
                        <a:rPr lang="en-GB" dirty="0" smtClean="0"/>
                        <a:t>Asset Management</a:t>
                      </a:r>
                    </a:p>
                    <a:p>
                      <a:pPr algn="r"/>
                      <a:r>
                        <a:rPr lang="pt-PT" sz="1000" dirty="0" smtClean="0">
                          <a:solidFill>
                            <a:schemeClr val="tx1"/>
                          </a:solidFill>
                        </a:rPr>
                        <a:t>http://wiki.tudelft.nl/pub/Main/AndreasLigtvoet/EvaluatingAssetManagementMaturity.pdf</a:t>
                      </a:r>
                      <a:endParaRPr lang="en-GB" sz="1000" dirty="0">
                        <a:solidFill>
                          <a:schemeClr val="tx1"/>
                        </a:solidFill>
                      </a:endParaRPr>
                    </a:p>
                  </a:txBody>
                  <a:tcPr/>
                </a:tc>
                <a:tc>
                  <a:txBody>
                    <a:bodyPr/>
                    <a:lstStyle/>
                    <a:p>
                      <a:pPr algn="ctr"/>
                      <a:r>
                        <a:rPr lang="en-GB" dirty="0" smtClean="0"/>
                        <a:t>5</a:t>
                      </a:r>
                      <a:endParaRPr lang="en-GB" dirty="0"/>
                    </a:p>
                  </a:txBody>
                  <a:tcPr/>
                </a:tc>
                <a:tc>
                  <a:txBody>
                    <a:bodyPr/>
                    <a:lstStyle/>
                    <a:p>
                      <a:pPr algn="ctr"/>
                      <a:r>
                        <a:rPr lang="en-GB" dirty="0" smtClean="0"/>
                        <a:t>4</a:t>
                      </a:r>
                    </a:p>
                  </a:txBody>
                  <a:tcPr/>
                </a:tc>
                <a:tc>
                  <a:txBody>
                    <a:bodyPr/>
                    <a:lstStyle/>
                    <a:p>
                      <a:pPr algn="ctr"/>
                      <a:r>
                        <a:rPr lang="en-GB" dirty="0" smtClean="0"/>
                        <a:t>High</a:t>
                      </a:r>
                      <a:endParaRPr lang="en-GB" dirty="0"/>
                    </a:p>
                  </a:txBody>
                  <a:tcPr/>
                </a:tc>
              </a:tr>
              <a:tr h="370840">
                <a:tc>
                  <a:txBody>
                    <a:bodyPr/>
                    <a:lstStyle/>
                    <a:p>
                      <a:r>
                        <a:rPr lang="en-GB" dirty="0" smtClean="0"/>
                        <a:t>Records Management</a:t>
                      </a:r>
                      <a:endParaRPr lang="en-GB" sz="10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mn-lt"/>
                          <a:ea typeface="+mn-ea"/>
                          <a:cs typeface="+mn-cs"/>
                        </a:rPr>
                        <a:t>http://www.jiscinfonet.ac.uk/tools/maturity-model/</a:t>
                      </a:r>
                      <a:endParaRPr lang="en-GB" sz="1000" dirty="0" smtClean="0">
                        <a:solidFill>
                          <a:srgbClr val="FF0000"/>
                        </a:solidFill>
                      </a:endParaRPr>
                    </a:p>
                  </a:txBody>
                  <a:tcPr/>
                </a:tc>
                <a:tc>
                  <a:txBody>
                    <a:bodyPr/>
                    <a:lstStyle/>
                    <a:p>
                      <a:pPr algn="ctr"/>
                      <a:r>
                        <a:rPr lang="en-GB" dirty="0" smtClean="0"/>
                        <a:t>4</a:t>
                      </a:r>
                      <a:endParaRPr lang="en-GB" dirty="0"/>
                    </a:p>
                  </a:txBody>
                  <a:tcPr/>
                </a:tc>
                <a:tc>
                  <a:txBody>
                    <a:bodyPr/>
                    <a:lstStyle/>
                    <a:p>
                      <a:pPr algn="ctr"/>
                      <a:r>
                        <a:rPr lang="en-GB" dirty="0" smtClean="0"/>
                        <a:t>9</a:t>
                      </a:r>
                      <a:endParaRPr lang="en-GB" dirty="0"/>
                    </a:p>
                  </a:txBody>
                  <a:tcPr/>
                </a:tc>
                <a:tc>
                  <a:txBody>
                    <a:bodyPr/>
                    <a:lstStyle/>
                    <a:p>
                      <a:pPr algn="ctr"/>
                      <a:r>
                        <a:rPr lang="en-GB" dirty="0" smtClean="0"/>
                        <a:t>Medium</a:t>
                      </a:r>
                      <a:endParaRPr lang="en-GB" dirty="0"/>
                    </a:p>
                  </a:txBody>
                  <a:tcPr/>
                </a:tc>
              </a:tr>
              <a:tr h="370840">
                <a:tc>
                  <a:txBody>
                    <a:bodyPr/>
                    <a:lstStyle/>
                    <a:p>
                      <a:r>
                        <a:rPr lang="en-GB" dirty="0" smtClean="0"/>
                        <a:t>Digital Asset Management</a:t>
                      </a:r>
                    </a:p>
                    <a:p>
                      <a:pPr algn="r"/>
                      <a:r>
                        <a:rPr lang="en-GB" sz="1000" dirty="0" smtClean="0"/>
                        <a:t>http://dammaturitymodel.org/</a:t>
                      </a:r>
                      <a:endParaRPr lang="en-GB" sz="1000" dirty="0"/>
                    </a:p>
                  </a:txBody>
                  <a:tcPr/>
                </a:tc>
                <a:tc>
                  <a:txBody>
                    <a:bodyPr/>
                    <a:lstStyle/>
                    <a:p>
                      <a:pPr algn="ctr"/>
                      <a:r>
                        <a:rPr lang="en-GB" dirty="0" smtClean="0"/>
                        <a:t>5</a:t>
                      </a:r>
                      <a:endParaRPr lang="en-GB" dirty="0"/>
                    </a:p>
                  </a:txBody>
                  <a:tcPr/>
                </a:tc>
                <a:tc>
                  <a:txBody>
                    <a:bodyPr/>
                    <a:lstStyle/>
                    <a:p>
                      <a:pPr algn="ctr"/>
                      <a:r>
                        <a:rPr lang="en-GB" dirty="0" smtClean="0"/>
                        <a:t>4/15</a:t>
                      </a:r>
                      <a:endParaRPr lang="en-GB" dirty="0"/>
                    </a:p>
                  </a:txBody>
                  <a:tcPr/>
                </a:tc>
                <a:tc>
                  <a:txBody>
                    <a:bodyPr/>
                    <a:lstStyle/>
                    <a:p>
                      <a:pPr algn="ctr"/>
                      <a:r>
                        <a:rPr lang="en-GB" dirty="0" smtClean="0"/>
                        <a:t>Medium</a:t>
                      </a:r>
                      <a:endParaRPr lang="en-GB" dirty="0"/>
                    </a:p>
                  </a:txBody>
                  <a:tcPr/>
                </a:tc>
              </a:tr>
              <a:tr h="370840">
                <a:tc>
                  <a:txBody>
                    <a:bodyPr/>
                    <a:lstStyle/>
                    <a:p>
                      <a:r>
                        <a:rPr lang="en-GB" dirty="0" smtClean="0"/>
                        <a:t>Information Governance</a:t>
                      </a:r>
                    </a:p>
                    <a:p>
                      <a:pPr marL="0" marR="0" indent="0" algn="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http://www.arma.org/r2/generally-accepted-br-recordkeeping-principles/metrics</a:t>
                      </a:r>
                    </a:p>
                  </a:txBody>
                  <a:tcPr/>
                </a:tc>
                <a:tc>
                  <a:txBody>
                    <a:bodyPr/>
                    <a:lstStyle/>
                    <a:p>
                      <a:pPr algn="ctr"/>
                      <a:r>
                        <a:rPr lang="en-GB" dirty="0" smtClean="0"/>
                        <a:t>5</a:t>
                      </a:r>
                      <a:endParaRPr lang="en-GB" dirty="0"/>
                    </a:p>
                  </a:txBody>
                  <a:tcPr/>
                </a:tc>
                <a:tc>
                  <a:txBody>
                    <a:bodyPr/>
                    <a:lstStyle/>
                    <a:p>
                      <a:pPr algn="ctr"/>
                      <a:r>
                        <a:rPr lang="en-GB" dirty="0" smtClean="0"/>
                        <a:t>8</a:t>
                      </a:r>
                      <a:endParaRPr lang="en-GB" dirty="0"/>
                    </a:p>
                  </a:txBody>
                  <a:tcPr/>
                </a:tc>
                <a:tc>
                  <a:txBody>
                    <a:bodyPr/>
                    <a:lstStyle/>
                    <a:p>
                      <a:pPr algn="ctr"/>
                      <a:r>
                        <a:rPr lang="en-GB" dirty="0" smtClean="0"/>
                        <a:t>High</a:t>
                      </a:r>
                      <a:endParaRPr lang="en-GB" dirty="0"/>
                    </a:p>
                  </a:txBody>
                  <a:tcPr/>
                </a:tc>
              </a:tr>
            </a:tbl>
          </a:graphicData>
        </a:graphic>
      </p:graphicFrame>
    </p:spTree>
    <p:extLst>
      <p:ext uri="{BB962C8B-B14F-4D97-AF65-F5344CB8AC3E}">
        <p14:creationId xmlns:p14="http://schemas.microsoft.com/office/powerpoint/2010/main" val="3649146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smtClean="0"/>
              <a:t>Stages versus Continuous</a:t>
            </a:r>
            <a:endParaRPr lang="pt-PT" dirty="0"/>
          </a:p>
        </p:txBody>
      </p:sp>
      <p:sp>
        <p:nvSpPr>
          <p:cNvPr id="3" name="Marcador de Posição de Conteúdo 2"/>
          <p:cNvSpPr>
            <a:spLocks noGrp="1"/>
          </p:cNvSpPr>
          <p:nvPr>
            <p:ph idx="1"/>
          </p:nvPr>
        </p:nvSpPr>
        <p:spPr>
          <a:xfrm>
            <a:off x="179512" y="1600201"/>
            <a:ext cx="8964488" cy="2620888"/>
          </a:xfrm>
        </p:spPr>
        <p:txBody>
          <a:bodyPr/>
          <a:lstStyle/>
          <a:p>
            <a:r>
              <a:rPr lang="en-US" sz="2400" b="1" dirty="0" smtClean="0"/>
              <a:t>Concept: Capability</a:t>
            </a:r>
            <a:r>
              <a:rPr lang="en-US" sz="2400" dirty="0" smtClean="0"/>
              <a:t> Maturity Models (Continuous Models)</a:t>
            </a:r>
          </a:p>
          <a:p>
            <a:pPr lvl="1"/>
            <a:r>
              <a:rPr lang="en-US" sz="2400" dirty="0" smtClean="0"/>
              <a:t>Consist of a set of </a:t>
            </a:r>
            <a:r>
              <a:rPr lang="en-US" sz="2400" b="1" dirty="0" smtClean="0"/>
              <a:t>capability</a:t>
            </a:r>
            <a:r>
              <a:rPr lang="en-US" sz="2400" dirty="0" smtClean="0"/>
              <a:t> levels (</a:t>
            </a:r>
            <a:r>
              <a:rPr lang="en-US" sz="2400" i="1" dirty="0" smtClean="0"/>
              <a:t>capability = what things can we do…</a:t>
            </a:r>
            <a:r>
              <a:rPr lang="en-US" sz="2400" dirty="0" smtClean="0"/>
              <a:t>);</a:t>
            </a:r>
          </a:p>
          <a:p>
            <a:pPr lvl="1"/>
            <a:r>
              <a:rPr lang="en-US" sz="2400" dirty="0" smtClean="0"/>
              <a:t>Relevant for “process maturity” (</a:t>
            </a:r>
            <a:r>
              <a:rPr lang="en-US" sz="2400" i="1" dirty="0" smtClean="0"/>
              <a:t>process = established rules for how should we do things…</a:t>
            </a:r>
            <a:r>
              <a:rPr lang="en-US" sz="2400" dirty="0" smtClean="0"/>
              <a:t>)</a:t>
            </a:r>
          </a:p>
          <a:p>
            <a:pPr lvl="1"/>
            <a:r>
              <a:rPr lang="en-US" sz="2400" dirty="0" smtClean="0"/>
              <a:t>Example:</a:t>
            </a:r>
          </a:p>
        </p:txBody>
      </p:sp>
      <p:graphicFrame>
        <p:nvGraphicFramePr>
          <p:cNvPr id="6" name="Tabela 5"/>
          <p:cNvGraphicFramePr>
            <a:graphicFrameLocks noGrp="1"/>
          </p:cNvGraphicFramePr>
          <p:nvPr>
            <p:extLst/>
          </p:nvPr>
        </p:nvGraphicFramePr>
        <p:xfrm>
          <a:off x="2753544" y="3789040"/>
          <a:ext cx="3816424" cy="2133600"/>
        </p:xfrm>
        <a:graphic>
          <a:graphicData uri="http://schemas.openxmlformats.org/drawingml/2006/table">
            <a:tbl>
              <a:tblPr firstRow="1" firstCol="1" bandRow="1">
                <a:tableStyleId>{5C22544A-7EE6-4342-B048-85BDC9FD1C3A}</a:tableStyleId>
              </a:tblPr>
              <a:tblGrid>
                <a:gridCol w="1023068"/>
                <a:gridCol w="2793356"/>
              </a:tblGrid>
              <a:tr h="244383">
                <a:tc>
                  <a:txBody>
                    <a:bodyPr/>
                    <a:lstStyle/>
                    <a:p>
                      <a:pPr algn="ctr">
                        <a:spcAft>
                          <a:spcPts val="0"/>
                        </a:spcAft>
                      </a:pPr>
                      <a:r>
                        <a:rPr lang="en-US" sz="2000" dirty="0">
                          <a:effectLst/>
                        </a:rPr>
                        <a:t>Level</a:t>
                      </a:r>
                      <a:endParaRPr lang="pt-P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smtClean="0">
                          <a:effectLst/>
                        </a:rPr>
                        <a:t>Definition</a:t>
                      </a:r>
                      <a:endParaRPr lang="pt-PT" sz="2000" dirty="0">
                        <a:effectLst/>
                        <a:latin typeface="Times New Roman" panose="02020603050405020304" pitchFamily="18" charset="0"/>
                        <a:ea typeface="Times New Roman" panose="02020603050405020304" pitchFamily="18" charset="0"/>
                      </a:endParaRPr>
                    </a:p>
                  </a:txBody>
                  <a:tcPr marL="68580" marR="68580" marT="0" marB="0"/>
                </a:tc>
              </a:tr>
              <a:tr h="263770">
                <a:tc>
                  <a:txBody>
                    <a:bodyPr/>
                    <a:lstStyle/>
                    <a:p>
                      <a:pPr>
                        <a:spcAft>
                          <a:spcPts val="0"/>
                        </a:spcAft>
                      </a:pPr>
                      <a:r>
                        <a:rPr lang="en-US" sz="2000">
                          <a:effectLst/>
                        </a:rPr>
                        <a:t>5</a:t>
                      </a:r>
                      <a:endParaRPr lang="pt-P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dirty="0">
                          <a:effectLst/>
                        </a:rPr>
                        <a:t>Optimizing process</a:t>
                      </a:r>
                      <a:endParaRPr lang="pt-PT" sz="2000" dirty="0">
                        <a:effectLst/>
                        <a:latin typeface="Times New Roman" panose="02020603050405020304" pitchFamily="18" charset="0"/>
                        <a:ea typeface="Times New Roman" panose="02020603050405020304" pitchFamily="18" charset="0"/>
                      </a:endParaRPr>
                    </a:p>
                  </a:txBody>
                  <a:tcPr marL="68580" marR="68580" marT="0" marB="0"/>
                </a:tc>
              </a:tr>
              <a:tr h="263770">
                <a:tc>
                  <a:txBody>
                    <a:bodyPr/>
                    <a:lstStyle/>
                    <a:p>
                      <a:pPr>
                        <a:spcAft>
                          <a:spcPts val="0"/>
                        </a:spcAft>
                      </a:pPr>
                      <a:r>
                        <a:rPr lang="en-US" sz="2000">
                          <a:effectLst/>
                        </a:rPr>
                        <a:t>4</a:t>
                      </a:r>
                      <a:endParaRPr lang="pt-P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a:effectLst/>
                        </a:rPr>
                        <a:t>Predictable process</a:t>
                      </a:r>
                      <a:endParaRPr lang="pt-PT" sz="2000">
                        <a:effectLst/>
                        <a:latin typeface="Times New Roman" panose="02020603050405020304" pitchFamily="18" charset="0"/>
                        <a:ea typeface="Times New Roman" panose="02020603050405020304" pitchFamily="18" charset="0"/>
                      </a:endParaRPr>
                    </a:p>
                  </a:txBody>
                  <a:tcPr marL="68580" marR="68580" marT="0" marB="0"/>
                </a:tc>
              </a:tr>
              <a:tr h="263770">
                <a:tc>
                  <a:txBody>
                    <a:bodyPr/>
                    <a:lstStyle/>
                    <a:p>
                      <a:pPr>
                        <a:spcAft>
                          <a:spcPts val="0"/>
                        </a:spcAft>
                      </a:pPr>
                      <a:r>
                        <a:rPr lang="en-US" sz="2000">
                          <a:effectLst/>
                        </a:rPr>
                        <a:t>3</a:t>
                      </a:r>
                      <a:endParaRPr lang="pt-P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a:effectLst/>
                        </a:rPr>
                        <a:t>Established process</a:t>
                      </a:r>
                      <a:endParaRPr lang="pt-PT" sz="2000">
                        <a:effectLst/>
                        <a:latin typeface="Times New Roman" panose="02020603050405020304" pitchFamily="18" charset="0"/>
                        <a:ea typeface="Times New Roman" panose="02020603050405020304" pitchFamily="18" charset="0"/>
                      </a:endParaRPr>
                    </a:p>
                  </a:txBody>
                  <a:tcPr marL="68580" marR="68580" marT="0" marB="0"/>
                </a:tc>
              </a:tr>
              <a:tr h="263770">
                <a:tc>
                  <a:txBody>
                    <a:bodyPr/>
                    <a:lstStyle/>
                    <a:p>
                      <a:pPr>
                        <a:spcAft>
                          <a:spcPts val="0"/>
                        </a:spcAft>
                      </a:pPr>
                      <a:r>
                        <a:rPr lang="en-US" sz="2000">
                          <a:effectLst/>
                        </a:rPr>
                        <a:t>2</a:t>
                      </a:r>
                      <a:endParaRPr lang="pt-P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a:effectLst/>
                        </a:rPr>
                        <a:t>Managed process</a:t>
                      </a:r>
                      <a:endParaRPr lang="pt-PT" sz="2000">
                        <a:effectLst/>
                        <a:latin typeface="Times New Roman" panose="02020603050405020304" pitchFamily="18" charset="0"/>
                        <a:ea typeface="Times New Roman" panose="02020603050405020304" pitchFamily="18" charset="0"/>
                      </a:endParaRPr>
                    </a:p>
                  </a:txBody>
                  <a:tcPr marL="68580" marR="68580" marT="0" marB="0"/>
                </a:tc>
              </a:tr>
              <a:tr h="263770">
                <a:tc>
                  <a:txBody>
                    <a:bodyPr/>
                    <a:lstStyle/>
                    <a:p>
                      <a:pPr>
                        <a:spcAft>
                          <a:spcPts val="0"/>
                        </a:spcAft>
                      </a:pPr>
                      <a:r>
                        <a:rPr lang="en-US" sz="2000">
                          <a:effectLst/>
                        </a:rPr>
                        <a:t>1</a:t>
                      </a:r>
                      <a:endParaRPr lang="pt-P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a:effectLst/>
                        </a:rPr>
                        <a:t>Performed process</a:t>
                      </a:r>
                      <a:endParaRPr lang="pt-PT" sz="2000">
                        <a:effectLst/>
                        <a:latin typeface="Times New Roman" panose="02020603050405020304" pitchFamily="18" charset="0"/>
                        <a:ea typeface="Times New Roman" panose="02020603050405020304" pitchFamily="18" charset="0"/>
                      </a:endParaRPr>
                    </a:p>
                  </a:txBody>
                  <a:tcPr marL="68580" marR="68580" marT="0" marB="0"/>
                </a:tc>
              </a:tr>
              <a:tr h="263770">
                <a:tc>
                  <a:txBody>
                    <a:bodyPr/>
                    <a:lstStyle/>
                    <a:p>
                      <a:pPr>
                        <a:spcAft>
                          <a:spcPts val="0"/>
                        </a:spcAft>
                      </a:pPr>
                      <a:r>
                        <a:rPr lang="en-US" sz="2000">
                          <a:effectLst/>
                        </a:rPr>
                        <a:t>0</a:t>
                      </a:r>
                      <a:endParaRPr lang="pt-P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dirty="0">
                          <a:effectLst/>
                        </a:rPr>
                        <a:t>Incomplete process</a:t>
                      </a:r>
                      <a:endParaRPr lang="pt-PT"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506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Stages versus Continuous</a:t>
            </a:r>
            <a:endParaRPr lang="pt-PT" dirty="0"/>
          </a:p>
        </p:txBody>
      </p:sp>
      <p:sp>
        <p:nvSpPr>
          <p:cNvPr id="3" name="Marcador de Posição de Conteúdo 2"/>
          <p:cNvSpPr>
            <a:spLocks noGrp="1"/>
          </p:cNvSpPr>
          <p:nvPr>
            <p:ph idx="1"/>
          </p:nvPr>
        </p:nvSpPr>
        <p:spPr/>
        <p:txBody>
          <a:bodyPr>
            <a:normAutofit/>
          </a:bodyPr>
          <a:lstStyle/>
          <a:p>
            <a:pPr lvl="1"/>
            <a:r>
              <a:rPr lang="en-US" sz="2400" dirty="0" smtClean="0"/>
              <a:t>Typical Maturity Models: Focus on Organizational Maturity, which “</a:t>
            </a:r>
            <a:r>
              <a:rPr lang="en-US" sz="2400" b="1" dirty="0" smtClean="0"/>
              <a:t>emphasizes sets of process areas that are intended to define proven stages of process maturity across an organization</a:t>
            </a:r>
            <a:r>
              <a:rPr lang="en-US" sz="2400" dirty="0" smtClean="0"/>
              <a:t>”. [CMMI V1.3]</a:t>
            </a:r>
          </a:p>
          <a:p>
            <a:pPr lvl="1"/>
            <a:endParaRPr lang="en-US" sz="2400" dirty="0"/>
          </a:p>
          <a:p>
            <a:pPr lvl="1"/>
            <a:r>
              <a:rPr lang="en-US" sz="2400" dirty="0"/>
              <a:t>Capability Maturity Models: Focus on Process </a:t>
            </a:r>
            <a:r>
              <a:rPr lang="en-US" sz="2400" dirty="0" smtClean="0"/>
              <a:t>Capability, </a:t>
            </a:r>
            <a:r>
              <a:rPr lang="en-US" sz="2400" dirty="0"/>
              <a:t>which “</a:t>
            </a:r>
            <a:r>
              <a:rPr lang="en-US" sz="2400" b="1" dirty="0"/>
              <a:t>focuses on establishing baselines and measuring improvement results in each area individually</a:t>
            </a:r>
            <a:r>
              <a:rPr lang="en-US" sz="2400" dirty="0"/>
              <a:t>”. [CMMI V1.3</a:t>
            </a:r>
            <a:r>
              <a:rPr lang="en-US" sz="2400" dirty="0" smtClean="0"/>
              <a:t>]</a:t>
            </a:r>
          </a:p>
          <a:p>
            <a:pPr lvl="1"/>
            <a:endParaRPr lang="en-US" dirty="0" smtClean="0"/>
          </a:p>
          <a:p>
            <a:pPr lvl="1"/>
            <a:endParaRPr lang="en-US" dirty="0"/>
          </a:p>
        </p:txBody>
      </p:sp>
    </p:spTree>
    <p:extLst>
      <p:ext uri="{BB962C8B-B14F-4D97-AF65-F5344CB8AC3E}">
        <p14:creationId xmlns:p14="http://schemas.microsoft.com/office/powerpoint/2010/main" val="710552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pability Maturity Model - Integrated"/>
          <p:cNvPicPr>
            <a:picLocks noChangeAspect="1" noChangeArrowheads="1"/>
          </p:cNvPicPr>
          <p:nvPr/>
        </p:nvPicPr>
        <p:blipFill rotWithShape="1">
          <a:blip r:embed="rId2">
            <a:extLst>
              <a:ext uri="{28A0092B-C50C-407E-A947-70E740481C1C}">
                <a14:useLocalDpi xmlns:a14="http://schemas.microsoft.com/office/drawing/2010/main" val="0"/>
              </a:ext>
            </a:extLst>
          </a:blip>
          <a:srcRect l="10666" t="4412" r="8850" b="4869"/>
          <a:stretch/>
        </p:blipFill>
        <p:spPr bwMode="auto">
          <a:xfrm>
            <a:off x="1259632" y="620688"/>
            <a:ext cx="6768752" cy="5414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117625"/>
            <a:ext cx="8229600" cy="274042"/>
          </a:xfrm>
        </p:spPr>
        <p:txBody>
          <a:bodyPr>
            <a:noAutofit/>
          </a:bodyPr>
          <a:lstStyle/>
          <a:p>
            <a:pPr algn="l"/>
            <a:r>
              <a:rPr lang="pt-PT" sz="2000" dirty="0" smtClean="0"/>
              <a:t>From </a:t>
            </a:r>
            <a:r>
              <a:rPr lang="pt-PT" sz="2000" dirty="0" err="1" smtClean="0"/>
              <a:t>the</a:t>
            </a:r>
            <a:r>
              <a:rPr lang="pt-PT" sz="2000" dirty="0" smtClean="0"/>
              <a:t> CMMI project (</a:t>
            </a:r>
            <a:r>
              <a:rPr lang="pt-PT" sz="2000" dirty="0" err="1" smtClean="0"/>
              <a:t>focus</a:t>
            </a:r>
            <a:r>
              <a:rPr lang="pt-PT" sz="2000" dirty="0" smtClean="0"/>
              <a:t> </a:t>
            </a:r>
            <a:r>
              <a:rPr lang="pt-PT" sz="2000" dirty="0" err="1" smtClean="0"/>
              <a:t>on</a:t>
            </a:r>
            <a:r>
              <a:rPr lang="pt-PT" sz="2000" dirty="0" smtClean="0"/>
              <a:t> software </a:t>
            </a:r>
            <a:r>
              <a:rPr lang="pt-PT" sz="2000" dirty="0" err="1" smtClean="0"/>
              <a:t>development</a:t>
            </a:r>
            <a:r>
              <a:rPr lang="pt-PT" sz="2000" dirty="0" smtClean="0"/>
              <a:t> as a business)</a:t>
            </a:r>
            <a:endParaRPr lang="en-GB" sz="2000" dirty="0"/>
          </a:p>
        </p:txBody>
      </p:sp>
    </p:spTree>
    <p:extLst>
      <p:ext uri="{BB962C8B-B14F-4D97-AF65-F5344CB8AC3E}">
        <p14:creationId xmlns:p14="http://schemas.microsoft.com/office/powerpoint/2010/main" val="931912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pPr algn="l"/>
            <a:r>
              <a:rPr lang="en-GB" sz="1200" dirty="0" smtClean="0"/>
              <a:t>Example: http</a:t>
            </a:r>
            <a:r>
              <a:rPr lang="en-GB" sz="1200" dirty="0"/>
              <a:t>://managewithoutthem.com/2013/03/04/business-capability-maturity-model-simplified/</a:t>
            </a:r>
          </a:p>
        </p:txBody>
      </p:sp>
      <p:pic>
        <p:nvPicPr>
          <p:cNvPr id="3074" name="Picture 2" descr="Capability Maturity Model - Simpl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040609" cy="543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2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4638"/>
            <a:ext cx="8229600" cy="274042"/>
          </a:xfrm>
        </p:spPr>
        <p:txBody>
          <a:bodyPr>
            <a:noAutofit/>
          </a:bodyPr>
          <a:lstStyle/>
          <a:p>
            <a:pPr algn="l"/>
            <a:r>
              <a:rPr lang="pt-PT" sz="2000" dirty="0" err="1" smtClean="0"/>
              <a:t>Example</a:t>
            </a:r>
            <a:r>
              <a:rPr lang="pt-PT" sz="2000" dirty="0" smtClean="0"/>
              <a:t>:</a:t>
            </a:r>
            <a:endParaRPr lang="en-GB" sz="2000" dirty="0"/>
          </a:p>
        </p:txBody>
      </p:sp>
      <p:sp>
        <p:nvSpPr>
          <p:cNvPr id="3" name="Content Placeholder 2"/>
          <p:cNvSpPr>
            <a:spLocks noGrp="1"/>
          </p:cNvSpPr>
          <p:nvPr>
            <p:ph idx="1"/>
          </p:nvPr>
        </p:nvSpPr>
        <p:spPr>
          <a:xfrm>
            <a:off x="1331640" y="146050"/>
            <a:ext cx="6336704" cy="316632"/>
          </a:xfrm>
        </p:spPr>
        <p:txBody>
          <a:bodyPr>
            <a:normAutofit/>
          </a:bodyPr>
          <a:lstStyle/>
          <a:p>
            <a:pPr marL="0" indent="0">
              <a:buNone/>
            </a:pPr>
            <a:r>
              <a:rPr lang="en-GB" sz="1000" dirty="0"/>
              <a:t>http://www.smartinsights.com/solution/digital-transformation/attachment/digital-marketing-capabilities-model/</a:t>
            </a:r>
          </a:p>
        </p:txBody>
      </p:sp>
      <p:pic>
        <p:nvPicPr>
          <p:cNvPr id="1026" name="Picture 2" descr="Digital Marketing Capabilities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2682"/>
            <a:ext cx="857250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11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274638"/>
            <a:ext cx="9073008" cy="778098"/>
          </a:xfrm>
        </p:spPr>
        <p:txBody>
          <a:bodyPr>
            <a:normAutofit fontScale="90000"/>
          </a:bodyPr>
          <a:lstStyle/>
          <a:p>
            <a:r>
              <a:rPr lang="pt-PT" dirty="0" err="1" smtClean="0"/>
              <a:t>Maturity</a:t>
            </a:r>
            <a:r>
              <a:rPr lang="pt-PT" dirty="0" smtClean="0"/>
              <a:t> </a:t>
            </a:r>
            <a:r>
              <a:rPr lang="pt-PT" dirty="0" err="1" smtClean="0"/>
              <a:t>Models</a:t>
            </a:r>
            <a:r>
              <a:rPr lang="pt-PT" dirty="0" smtClean="0"/>
              <a:t> - </a:t>
            </a:r>
            <a:r>
              <a:rPr lang="pt-PT" dirty="0" err="1" smtClean="0"/>
              <a:t>Assessment</a:t>
            </a:r>
            <a:r>
              <a:rPr lang="pt-PT" dirty="0" smtClean="0"/>
              <a:t> </a:t>
            </a:r>
            <a:r>
              <a:rPr lang="pt-PT" dirty="0" err="1" smtClean="0"/>
              <a:t>Methods</a:t>
            </a:r>
            <a:endParaRPr lang="pt-PT" dirty="0"/>
          </a:p>
        </p:txBody>
      </p:sp>
      <p:sp>
        <p:nvSpPr>
          <p:cNvPr id="3" name="Marcador de Posição de Conteúdo 2"/>
          <p:cNvSpPr>
            <a:spLocks noGrp="1"/>
          </p:cNvSpPr>
          <p:nvPr>
            <p:ph idx="1"/>
          </p:nvPr>
        </p:nvSpPr>
        <p:spPr>
          <a:xfrm>
            <a:off x="251520" y="1196752"/>
            <a:ext cx="8568952" cy="4248472"/>
          </a:xfrm>
        </p:spPr>
        <p:txBody>
          <a:bodyPr>
            <a:normAutofit/>
          </a:bodyPr>
          <a:lstStyle/>
          <a:p>
            <a:r>
              <a:rPr lang="en-US" dirty="0" smtClean="0"/>
              <a:t>A maturity assessment can be performed:</a:t>
            </a:r>
          </a:p>
          <a:p>
            <a:pPr lvl="1"/>
            <a:r>
              <a:rPr lang="en-US" dirty="0" smtClean="0"/>
              <a:t>As a self-assessment;</a:t>
            </a:r>
          </a:p>
          <a:p>
            <a:pPr lvl="1"/>
            <a:r>
              <a:rPr lang="en-US" dirty="0" smtClean="0"/>
              <a:t>Following an appraisal method such as:</a:t>
            </a:r>
          </a:p>
          <a:p>
            <a:pPr lvl="2"/>
            <a:r>
              <a:rPr lang="en-US" sz="2000" dirty="0" smtClean="0"/>
              <a:t>ISO15504-3 – Guidance on performing and assessment;</a:t>
            </a:r>
          </a:p>
          <a:p>
            <a:pPr lvl="2"/>
            <a:r>
              <a:rPr lang="en-US" sz="2000" dirty="0" smtClean="0"/>
              <a:t>SEI SCAMPI for CMMI:</a:t>
            </a:r>
          </a:p>
          <a:p>
            <a:pPr lvl="3"/>
            <a:r>
              <a:rPr lang="en-US" sz="1800" dirty="0" smtClean="0"/>
              <a:t>CMMI stands for Capability Maturity Model Integration;</a:t>
            </a:r>
          </a:p>
          <a:p>
            <a:pPr lvl="3"/>
            <a:r>
              <a:rPr lang="en-US" sz="1800" dirty="0" smtClean="0"/>
              <a:t>SCAMPI stands for Standard CMMI Appraisal Method for Process Improvement.</a:t>
            </a:r>
            <a:endParaRPr lang="en-US" sz="1800" dirty="0"/>
          </a:p>
          <a:p>
            <a:pPr lvl="2"/>
            <a:r>
              <a:rPr lang="en-US" sz="2200" i="1" dirty="0" smtClean="0"/>
              <a:t>…</a:t>
            </a:r>
          </a:p>
        </p:txBody>
      </p:sp>
    </p:spTree>
    <p:extLst>
      <p:ext uri="{BB962C8B-B14F-4D97-AF65-F5344CB8AC3E}">
        <p14:creationId xmlns:p14="http://schemas.microsoft.com/office/powerpoint/2010/main" val="310239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the e-ark project</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30942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normAutofit/>
          </a:bodyPr>
          <a:lstStyle/>
          <a:p>
            <a:r>
              <a:rPr lang="en-US" sz="2800" dirty="0"/>
              <a:t>ISO/IEC 15504 </a:t>
            </a:r>
            <a:r>
              <a:rPr lang="en-US" sz="2800" dirty="0" smtClean="0"/>
              <a:t>is </a:t>
            </a:r>
            <a:r>
              <a:rPr lang="en-US" sz="2800" dirty="0"/>
              <a:t>a reference model for maturity </a:t>
            </a:r>
            <a:r>
              <a:rPr lang="en-US" sz="2800" dirty="0" smtClean="0"/>
              <a:t>models</a:t>
            </a:r>
          </a:p>
          <a:p>
            <a:endParaRPr lang="en-US" sz="2800" dirty="0"/>
          </a:p>
          <a:p>
            <a:pPr lvl="1"/>
            <a:r>
              <a:rPr lang="en-US" sz="2400" dirty="0" smtClean="0"/>
              <a:t>It was </a:t>
            </a:r>
            <a:r>
              <a:rPr lang="en-US" sz="2400" dirty="0"/>
              <a:t>born as the “Software Process Improvement and Capability Evaluation” (SPICE) in 1993</a:t>
            </a:r>
            <a:r>
              <a:rPr lang="en-US" sz="2400" dirty="0" smtClean="0"/>
              <a:t>.</a:t>
            </a:r>
          </a:p>
          <a:p>
            <a:pPr lvl="1"/>
            <a:endParaRPr lang="en-US" sz="2400" dirty="0"/>
          </a:p>
          <a:p>
            <a:pPr lvl="1"/>
            <a:r>
              <a:rPr lang="en-US" sz="2400" dirty="0" smtClean="0"/>
              <a:t>It </a:t>
            </a:r>
            <a:r>
              <a:rPr lang="en-US" sz="2400" dirty="0"/>
              <a:t>helps assessors to give an overall determination of organizations’ capabilities for delivering </a:t>
            </a:r>
            <a:r>
              <a:rPr lang="en-US" sz="2400" dirty="0" smtClean="0"/>
              <a:t>software</a:t>
            </a:r>
            <a:r>
              <a:rPr lang="en-US" sz="2400" dirty="0"/>
              <a:t>, systems or </a:t>
            </a:r>
            <a:r>
              <a:rPr lang="en-US" sz="2400" dirty="0" smtClean="0"/>
              <a:t>services.</a:t>
            </a:r>
            <a:endParaRPr lang="en-US" dirty="0"/>
          </a:p>
          <a:p>
            <a:pPr marL="0" indent="0">
              <a:buNone/>
            </a:pPr>
            <a:endParaRPr lang="pt-PT" dirty="0"/>
          </a:p>
        </p:txBody>
      </p:sp>
    </p:spTree>
    <p:extLst>
      <p:ext uri="{BB962C8B-B14F-4D97-AF65-F5344CB8AC3E}">
        <p14:creationId xmlns:p14="http://schemas.microsoft.com/office/powerpoint/2010/main" val="3473917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pic>
        <p:nvPicPr>
          <p:cNvPr id="6" name="Marcador de Posição de Conteúdo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31640" y="1988840"/>
            <a:ext cx="6607836" cy="3528392"/>
          </a:xfrm>
          <a:prstGeom prst="rect">
            <a:avLst/>
          </a:prstGeom>
        </p:spPr>
      </p:pic>
    </p:spTree>
    <p:extLst>
      <p:ext uri="{BB962C8B-B14F-4D97-AF65-F5344CB8AC3E}">
        <p14:creationId xmlns:p14="http://schemas.microsoft.com/office/powerpoint/2010/main" val="1809889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normAutofit fontScale="85000" lnSpcReduction="20000"/>
          </a:bodyPr>
          <a:lstStyle/>
          <a:p>
            <a:r>
              <a:rPr lang="pt-PT" dirty="0" err="1" smtClean="0"/>
              <a:t>Initiation</a:t>
            </a:r>
            <a:endParaRPr lang="pt-PT" dirty="0" smtClean="0"/>
          </a:p>
          <a:p>
            <a:pPr lvl="1"/>
            <a:r>
              <a:rPr lang="en-US" dirty="0" smtClean="0"/>
              <a:t>Identify </a:t>
            </a:r>
            <a:r>
              <a:rPr lang="en-US" dirty="0"/>
              <a:t>the sponsor and defining the purpose of the assessment (why it is being carried out</a:t>
            </a:r>
            <a:r>
              <a:rPr lang="en-US" dirty="0" smtClean="0"/>
              <a:t>);</a:t>
            </a:r>
          </a:p>
          <a:p>
            <a:pPr lvl="1"/>
            <a:r>
              <a:rPr lang="en-US" dirty="0"/>
              <a:t>D</a:t>
            </a:r>
            <a:r>
              <a:rPr lang="en-US" dirty="0" smtClean="0"/>
              <a:t>efine </a:t>
            </a:r>
            <a:r>
              <a:rPr lang="en-US" dirty="0"/>
              <a:t>the scope of the assessment (which processes are being assessed) and what constraints, if any, apply to the </a:t>
            </a:r>
            <a:r>
              <a:rPr lang="en-US" dirty="0" smtClean="0"/>
              <a:t>assessment</a:t>
            </a:r>
            <a:r>
              <a:rPr lang="en-US" dirty="0"/>
              <a:t>;</a:t>
            </a:r>
            <a:endParaRPr lang="en-US" dirty="0" smtClean="0"/>
          </a:p>
          <a:p>
            <a:pPr lvl="1"/>
            <a:r>
              <a:rPr lang="en-US" dirty="0" smtClean="0"/>
              <a:t>Identify </a:t>
            </a:r>
            <a:r>
              <a:rPr lang="en-US" dirty="0"/>
              <a:t>any additional information that needs to be </a:t>
            </a:r>
            <a:r>
              <a:rPr lang="en-US" dirty="0" smtClean="0"/>
              <a:t>gathered</a:t>
            </a:r>
            <a:r>
              <a:rPr lang="en-US" dirty="0"/>
              <a:t>;</a:t>
            </a:r>
            <a:r>
              <a:rPr lang="en-US" dirty="0" smtClean="0"/>
              <a:t> </a:t>
            </a:r>
          </a:p>
          <a:p>
            <a:pPr lvl="1"/>
            <a:r>
              <a:rPr lang="en-US" dirty="0" smtClean="0"/>
              <a:t>Choose </a:t>
            </a:r>
            <a:r>
              <a:rPr lang="en-US" dirty="0"/>
              <a:t>the assessment participants and the assessment team and </a:t>
            </a:r>
            <a:r>
              <a:rPr lang="en-US" dirty="0" smtClean="0"/>
              <a:t>define </a:t>
            </a:r>
            <a:r>
              <a:rPr lang="en-US" dirty="0"/>
              <a:t>the roles of team members </a:t>
            </a:r>
            <a:r>
              <a:rPr lang="en-US" dirty="0" smtClean="0"/>
              <a:t>and</a:t>
            </a:r>
            <a:r>
              <a:rPr lang="en-US" dirty="0"/>
              <a:t>;</a:t>
            </a:r>
            <a:endParaRPr lang="en-US" dirty="0" smtClean="0"/>
          </a:p>
          <a:p>
            <a:pPr lvl="1"/>
            <a:r>
              <a:rPr lang="en-US" dirty="0" smtClean="0"/>
              <a:t>Define </a:t>
            </a:r>
            <a:r>
              <a:rPr lang="en-US" dirty="0"/>
              <a:t>all assessment inputs and </a:t>
            </a:r>
            <a:r>
              <a:rPr lang="en-US" dirty="0" smtClean="0"/>
              <a:t>have </a:t>
            </a:r>
            <a:r>
              <a:rPr lang="en-US" dirty="0"/>
              <a:t>them approved by the sponsor.</a:t>
            </a:r>
            <a:endParaRPr lang="pt-PT" dirty="0"/>
          </a:p>
          <a:p>
            <a:endParaRPr lang="pt-PT" dirty="0"/>
          </a:p>
        </p:txBody>
      </p:sp>
    </p:spTree>
    <p:extLst>
      <p:ext uri="{BB962C8B-B14F-4D97-AF65-F5344CB8AC3E}">
        <p14:creationId xmlns:p14="http://schemas.microsoft.com/office/powerpoint/2010/main" val="261755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normAutofit fontScale="85000" lnSpcReduction="10000"/>
          </a:bodyPr>
          <a:lstStyle/>
          <a:p>
            <a:r>
              <a:rPr lang="pt-PT" dirty="0" err="1" smtClean="0"/>
              <a:t>Planning</a:t>
            </a:r>
            <a:endParaRPr lang="pt-PT" dirty="0"/>
          </a:p>
          <a:p>
            <a:pPr lvl="1"/>
            <a:r>
              <a:rPr lang="en-US" dirty="0"/>
              <a:t>An assessment plan describing all activities performed in conducting the assessment is developed and documented together with an assessment schedule. </a:t>
            </a:r>
            <a:endParaRPr lang="en-US" dirty="0" smtClean="0"/>
          </a:p>
          <a:p>
            <a:pPr lvl="1"/>
            <a:r>
              <a:rPr lang="en-US" dirty="0" smtClean="0"/>
              <a:t>Using </a:t>
            </a:r>
            <a:r>
              <a:rPr lang="en-US" dirty="0"/>
              <a:t>the project scope, resources necessary to perform the assessment are identified and secured. </a:t>
            </a:r>
            <a:endParaRPr lang="en-US" dirty="0" smtClean="0"/>
          </a:p>
          <a:p>
            <a:pPr lvl="1"/>
            <a:r>
              <a:rPr lang="en-US" dirty="0" smtClean="0"/>
              <a:t>The </a:t>
            </a:r>
            <a:r>
              <a:rPr lang="en-US" dirty="0"/>
              <a:t>method of collating, reviewing, validating and documenting all of the information required for the assessment is determined. </a:t>
            </a:r>
            <a:endParaRPr lang="en-US" dirty="0" smtClean="0"/>
          </a:p>
          <a:p>
            <a:pPr lvl="1"/>
            <a:r>
              <a:rPr lang="en-US" dirty="0" smtClean="0"/>
              <a:t>Co-ordination </a:t>
            </a:r>
            <a:r>
              <a:rPr lang="en-US" dirty="0"/>
              <a:t>with participants in the Organizational Unit is planned.</a:t>
            </a:r>
            <a:endParaRPr lang="pt-PT" dirty="0"/>
          </a:p>
          <a:p>
            <a:endParaRPr lang="pt-PT" dirty="0"/>
          </a:p>
        </p:txBody>
      </p:sp>
    </p:spTree>
    <p:extLst>
      <p:ext uri="{BB962C8B-B14F-4D97-AF65-F5344CB8AC3E}">
        <p14:creationId xmlns:p14="http://schemas.microsoft.com/office/powerpoint/2010/main" val="4235031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lstStyle/>
          <a:p>
            <a:r>
              <a:rPr lang="pt-PT" dirty="0" smtClean="0"/>
              <a:t>Briefing</a:t>
            </a:r>
            <a:endParaRPr lang="pt-PT" dirty="0"/>
          </a:p>
          <a:p>
            <a:pPr lvl="1"/>
            <a:r>
              <a:rPr lang="en-US" dirty="0"/>
              <a:t>Before the data collection takes place, the Assessment Team Leader ensures that the assessment team understands the assessment input, process and </a:t>
            </a:r>
            <a:r>
              <a:rPr lang="en-US" dirty="0" smtClean="0"/>
              <a:t>output; </a:t>
            </a:r>
          </a:p>
          <a:p>
            <a:pPr lvl="1"/>
            <a:r>
              <a:rPr lang="en-US" dirty="0" smtClean="0"/>
              <a:t>The </a:t>
            </a:r>
            <a:r>
              <a:rPr lang="en-US" dirty="0"/>
              <a:t>Organizational Unit is also briefed on the performance of the assessment.</a:t>
            </a:r>
            <a:endParaRPr lang="pt-PT" dirty="0"/>
          </a:p>
        </p:txBody>
      </p:sp>
    </p:spTree>
    <p:extLst>
      <p:ext uri="{BB962C8B-B14F-4D97-AF65-F5344CB8AC3E}">
        <p14:creationId xmlns:p14="http://schemas.microsoft.com/office/powerpoint/2010/main" val="277062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normAutofit fontScale="92500"/>
          </a:bodyPr>
          <a:lstStyle/>
          <a:p>
            <a:r>
              <a:rPr lang="en-US" dirty="0"/>
              <a:t>Data Collection</a:t>
            </a:r>
            <a:endParaRPr lang="pt-PT" dirty="0"/>
          </a:p>
          <a:p>
            <a:pPr lvl="1"/>
            <a:r>
              <a:rPr lang="en-US" dirty="0"/>
              <a:t>Data required for evaluating the processes within the scope of the assessment is collected in a systematic manner. </a:t>
            </a:r>
            <a:endParaRPr lang="en-US" dirty="0" smtClean="0"/>
          </a:p>
          <a:p>
            <a:pPr lvl="1"/>
            <a:r>
              <a:rPr lang="en-US" dirty="0" smtClean="0"/>
              <a:t>The </a:t>
            </a:r>
            <a:r>
              <a:rPr lang="en-US" dirty="0"/>
              <a:t>strategy and techniques for the selection, collection, analysis of data and justification of the ratings are explicitly identified and demonstrable. </a:t>
            </a:r>
            <a:endParaRPr lang="en-US" dirty="0" smtClean="0"/>
          </a:p>
          <a:p>
            <a:pPr lvl="1"/>
            <a:r>
              <a:rPr lang="en-US" dirty="0" smtClean="0"/>
              <a:t>Each </a:t>
            </a:r>
            <a:r>
              <a:rPr lang="en-US" dirty="0"/>
              <a:t>process identified in the assessment scope is assessed on the basis of objective evidence. </a:t>
            </a:r>
            <a:endParaRPr lang="en-US" dirty="0" smtClean="0"/>
          </a:p>
        </p:txBody>
      </p:sp>
    </p:spTree>
    <p:extLst>
      <p:ext uri="{BB962C8B-B14F-4D97-AF65-F5344CB8AC3E}">
        <p14:creationId xmlns:p14="http://schemas.microsoft.com/office/powerpoint/2010/main" val="575961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normAutofit fontScale="92500" lnSpcReduction="10000"/>
          </a:bodyPr>
          <a:lstStyle/>
          <a:p>
            <a:r>
              <a:rPr lang="en-US" dirty="0"/>
              <a:t>Data Collection</a:t>
            </a:r>
            <a:endParaRPr lang="pt-PT" dirty="0"/>
          </a:p>
          <a:p>
            <a:pPr lvl="1"/>
            <a:r>
              <a:rPr lang="en-US" dirty="0" smtClean="0"/>
              <a:t>The objective evidence gathered for each attribute of each process assessed must be sufficient to meet the assessment purpose and scope. </a:t>
            </a:r>
          </a:p>
          <a:p>
            <a:pPr lvl="1"/>
            <a:r>
              <a:rPr lang="en-US" dirty="0" smtClean="0"/>
              <a:t>Objective evidence that supports the assessors’ judgment of process attribute ratings is recorded and maintained in the Assessment Record. </a:t>
            </a:r>
          </a:p>
          <a:p>
            <a:pPr lvl="1"/>
            <a:r>
              <a:rPr lang="en-US" dirty="0" smtClean="0"/>
              <a:t>This Record provides evidence to substantiate the ratings and to verify compliance with the requirements.</a:t>
            </a:r>
            <a:endParaRPr lang="pt-PT" dirty="0"/>
          </a:p>
        </p:txBody>
      </p:sp>
    </p:spTree>
    <p:extLst>
      <p:ext uri="{BB962C8B-B14F-4D97-AF65-F5344CB8AC3E}">
        <p14:creationId xmlns:p14="http://schemas.microsoft.com/office/powerpoint/2010/main" val="2421791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lstStyle/>
          <a:p>
            <a:r>
              <a:rPr lang="en-US" dirty="0"/>
              <a:t>Data </a:t>
            </a:r>
            <a:r>
              <a:rPr lang="en-US" dirty="0" smtClean="0"/>
              <a:t>Validation</a:t>
            </a:r>
          </a:p>
          <a:p>
            <a:pPr lvl="1"/>
            <a:r>
              <a:rPr lang="en-US" dirty="0"/>
              <a:t>Actions are taken to ensure that the data is accurate and sufficiently covers the assessment scope, </a:t>
            </a:r>
            <a:r>
              <a:rPr lang="en-US" dirty="0" smtClean="0"/>
              <a:t>including: </a:t>
            </a:r>
          </a:p>
          <a:p>
            <a:pPr lvl="2"/>
            <a:r>
              <a:rPr lang="en-US" dirty="0" smtClean="0"/>
              <a:t>seeking </a:t>
            </a:r>
            <a:r>
              <a:rPr lang="en-US" dirty="0"/>
              <a:t>information from first hand, </a:t>
            </a:r>
            <a:r>
              <a:rPr lang="en-US" dirty="0" smtClean="0"/>
              <a:t>independent </a:t>
            </a:r>
            <a:r>
              <a:rPr lang="en-US" dirty="0"/>
              <a:t>sources; </a:t>
            </a:r>
            <a:endParaRPr lang="en-US" dirty="0" smtClean="0"/>
          </a:p>
          <a:p>
            <a:pPr lvl="2"/>
            <a:r>
              <a:rPr lang="en-US" dirty="0" smtClean="0"/>
              <a:t>using </a:t>
            </a:r>
            <a:r>
              <a:rPr lang="en-US" dirty="0"/>
              <a:t>past assessment results; </a:t>
            </a:r>
            <a:endParaRPr lang="en-US" dirty="0" smtClean="0"/>
          </a:p>
          <a:p>
            <a:pPr lvl="2"/>
            <a:r>
              <a:rPr lang="en-US" dirty="0" smtClean="0"/>
              <a:t>and </a:t>
            </a:r>
            <a:r>
              <a:rPr lang="en-US" dirty="0"/>
              <a:t>holding feedback sessions to validate the information collected</a:t>
            </a:r>
            <a:r>
              <a:rPr lang="en-US" dirty="0" smtClean="0"/>
              <a:t>.</a:t>
            </a:r>
            <a:endParaRPr lang="pt-PT" dirty="0"/>
          </a:p>
        </p:txBody>
      </p:sp>
    </p:spTree>
    <p:extLst>
      <p:ext uri="{BB962C8B-B14F-4D97-AF65-F5344CB8AC3E}">
        <p14:creationId xmlns:p14="http://schemas.microsoft.com/office/powerpoint/2010/main" val="670154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normAutofit fontScale="92500" lnSpcReduction="20000"/>
          </a:bodyPr>
          <a:lstStyle/>
          <a:p>
            <a:r>
              <a:rPr lang="en-US" dirty="0" smtClean="0"/>
              <a:t>Process </a:t>
            </a:r>
            <a:r>
              <a:rPr lang="en-US" dirty="0"/>
              <a:t>Attribute </a:t>
            </a:r>
            <a:r>
              <a:rPr lang="en-US" dirty="0" smtClean="0"/>
              <a:t>Rating</a:t>
            </a:r>
          </a:p>
          <a:p>
            <a:pPr lvl="1"/>
            <a:r>
              <a:rPr lang="en-US" dirty="0"/>
              <a:t>For each process assessed, a rating is assigned for each process attribute up to and including the highest capability level defined in the assessment scope. </a:t>
            </a:r>
            <a:endParaRPr lang="en-US" dirty="0" smtClean="0"/>
          </a:p>
          <a:p>
            <a:pPr lvl="2"/>
            <a:r>
              <a:rPr lang="en-US" dirty="0" smtClean="0"/>
              <a:t>The </a:t>
            </a:r>
            <a:r>
              <a:rPr lang="en-US" dirty="0"/>
              <a:t>rating is based on data validated in the previous activity. </a:t>
            </a:r>
            <a:endParaRPr lang="en-US" dirty="0" smtClean="0"/>
          </a:p>
          <a:p>
            <a:pPr lvl="1"/>
            <a:r>
              <a:rPr lang="en-US" dirty="0" smtClean="0"/>
              <a:t>Traceability </a:t>
            </a:r>
            <a:r>
              <a:rPr lang="en-US" dirty="0"/>
              <a:t>shall be maintained between the objective evidence collected and the process attribute ratings assigned. </a:t>
            </a:r>
            <a:endParaRPr lang="en-US" dirty="0" smtClean="0"/>
          </a:p>
          <a:p>
            <a:pPr lvl="1"/>
            <a:r>
              <a:rPr lang="en-US" dirty="0" smtClean="0"/>
              <a:t>For </a:t>
            </a:r>
            <a:r>
              <a:rPr lang="en-US" dirty="0"/>
              <a:t>each process attribute rated, the relationship between the indicators and the objective evidence shall be recorded.</a:t>
            </a:r>
            <a:endParaRPr lang="pt-PT" dirty="0"/>
          </a:p>
        </p:txBody>
      </p:sp>
    </p:spTree>
    <p:extLst>
      <p:ext uri="{BB962C8B-B14F-4D97-AF65-F5344CB8AC3E}">
        <p14:creationId xmlns:p14="http://schemas.microsoft.com/office/powerpoint/2010/main" val="1822514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Maturity</a:t>
            </a:r>
            <a:r>
              <a:rPr lang="pt-PT" dirty="0"/>
              <a:t> </a:t>
            </a:r>
            <a:r>
              <a:rPr lang="pt-PT" dirty="0" err="1"/>
              <a:t>Models</a:t>
            </a:r>
            <a:r>
              <a:rPr lang="pt-PT" dirty="0"/>
              <a:t> - </a:t>
            </a:r>
            <a:r>
              <a:rPr lang="pt-PT" dirty="0" err="1"/>
              <a:t>Assessment</a:t>
            </a:r>
            <a:r>
              <a:rPr lang="pt-PT" dirty="0"/>
              <a:t> </a:t>
            </a:r>
            <a:r>
              <a:rPr lang="pt-PT" dirty="0" err="1" smtClean="0"/>
              <a:t>Methods</a:t>
            </a:r>
            <a:r>
              <a:rPr lang="pt-PT" dirty="0" smtClean="0"/>
              <a:t> – ISO 15504</a:t>
            </a:r>
            <a:endParaRPr lang="pt-PT" dirty="0"/>
          </a:p>
        </p:txBody>
      </p:sp>
      <p:sp>
        <p:nvSpPr>
          <p:cNvPr id="3" name="Marcador de Posição de Conteúdo 2"/>
          <p:cNvSpPr>
            <a:spLocks noGrp="1"/>
          </p:cNvSpPr>
          <p:nvPr>
            <p:ph idx="1"/>
          </p:nvPr>
        </p:nvSpPr>
        <p:spPr/>
        <p:txBody>
          <a:bodyPr/>
          <a:lstStyle/>
          <a:p>
            <a:r>
              <a:rPr lang="en-US" dirty="0"/>
              <a:t>Assessment </a:t>
            </a:r>
            <a:r>
              <a:rPr lang="en-US" dirty="0" smtClean="0"/>
              <a:t>Reporting</a:t>
            </a:r>
          </a:p>
          <a:p>
            <a:pPr lvl="1"/>
            <a:r>
              <a:rPr lang="en-US" dirty="0" smtClean="0"/>
              <a:t>The </a:t>
            </a:r>
            <a:r>
              <a:rPr lang="en-US" dirty="0"/>
              <a:t>results of the assessment are analyzed and presented in a report. </a:t>
            </a:r>
            <a:endParaRPr lang="en-US" dirty="0" smtClean="0"/>
          </a:p>
          <a:p>
            <a:pPr lvl="1"/>
            <a:r>
              <a:rPr lang="en-US" dirty="0" smtClean="0"/>
              <a:t>The </a:t>
            </a:r>
            <a:r>
              <a:rPr lang="en-US" dirty="0"/>
              <a:t>report also covers any key issues raised during the assessment such as observed areas of strength and weakness and findings of high risk.</a:t>
            </a:r>
            <a:endParaRPr lang="pt-PT" dirty="0"/>
          </a:p>
          <a:p>
            <a:pPr lvl="1"/>
            <a:endParaRPr lang="en-US" dirty="0" smtClean="0"/>
          </a:p>
        </p:txBody>
      </p:sp>
    </p:spTree>
    <p:extLst>
      <p:ext uri="{BB962C8B-B14F-4D97-AF65-F5344CB8AC3E}">
        <p14:creationId xmlns:p14="http://schemas.microsoft.com/office/powerpoint/2010/main" val="24537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About </a:t>
            </a:r>
            <a:r>
              <a:rPr lang="sv-SE" dirty="0"/>
              <a:t>P</a:t>
            </a:r>
            <a:r>
              <a:rPr lang="sv-SE" dirty="0" smtClean="0"/>
              <a:t>roject E-ARK</a:t>
            </a:r>
            <a:endParaRPr lang="sv-SE" dirty="0"/>
          </a:p>
        </p:txBody>
      </p:sp>
      <p:sp>
        <p:nvSpPr>
          <p:cNvPr id="3" name="Content Placeholder 2"/>
          <p:cNvSpPr>
            <a:spLocks noGrp="1"/>
          </p:cNvSpPr>
          <p:nvPr>
            <p:ph idx="1"/>
          </p:nvPr>
        </p:nvSpPr>
        <p:spPr/>
        <p:txBody>
          <a:bodyPr>
            <a:normAutofit lnSpcReduction="10000"/>
          </a:bodyPr>
          <a:lstStyle/>
          <a:p>
            <a:pPr>
              <a:spcBef>
                <a:spcPts val="1200"/>
              </a:spcBef>
            </a:pPr>
            <a:r>
              <a:rPr lang="en-US" sz="1800" b="1" dirty="0" smtClean="0"/>
              <a:t>E-ARK is a 3-year multinational research project co-funded by the European Commission under its </a:t>
            </a:r>
            <a:r>
              <a:rPr lang="en-US" sz="1800" b="1" dirty="0" smtClean="0">
                <a:hlinkClick r:id="rId2"/>
              </a:rPr>
              <a:t>ICT Policy Support </a:t>
            </a:r>
            <a:r>
              <a:rPr lang="en-US" sz="1800" b="1" dirty="0" err="1" smtClean="0">
                <a:hlinkClick r:id="rId2"/>
              </a:rPr>
              <a:t>Programme</a:t>
            </a:r>
            <a:r>
              <a:rPr lang="en-US" sz="1800" b="1" dirty="0" smtClean="0">
                <a:hlinkClick r:id="rId2"/>
              </a:rPr>
              <a:t> (PSP)</a:t>
            </a:r>
            <a:r>
              <a:rPr lang="en-US" sz="1800" b="1" dirty="0" smtClean="0"/>
              <a:t> within its </a:t>
            </a:r>
            <a:r>
              <a:rPr lang="en-US" sz="1800" b="1" dirty="0" smtClean="0">
                <a:hlinkClick r:id="rId3"/>
              </a:rPr>
              <a:t>Competitiveness and Innovation Framework </a:t>
            </a:r>
            <a:r>
              <a:rPr lang="en-US" sz="1800" b="1" dirty="0" err="1" smtClean="0">
                <a:hlinkClick r:id="rId3"/>
              </a:rPr>
              <a:t>Programme</a:t>
            </a:r>
            <a:r>
              <a:rPr lang="en-US" sz="1800" b="1" dirty="0" smtClean="0">
                <a:hlinkClick r:id="rId3"/>
              </a:rPr>
              <a:t> (CIP).</a:t>
            </a:r>
            <a:endParaRPr lang="en-US" sz="1800" b="1" dirty="0" smtClean="0"/>
          </a:p>
          <a:p>
            <a:pPr>
              <a:spcBef>
                <a:spcPts val="1200"/>
              </a:spcBef>
            </a:pPr>
            <a:r>
              <a:rPr lang="en-US" sz="1800" b="1" dirty="0" smtClean="0"/>
              <a:t>E-ARK runs from 1st February 2014 to 31st January 2017</a:t>
            </a:r>
          </a:p>
          <a:p>
            <a:pPr>
              <a:spcBef>
                <a:spcPts val="1200"/>
              </a:spcBef>
            </a:pPr>
            <a:r>
              <a:rPr lang="en-US" sz="1800" b="1" dirty="0" smtClean="0"/>
              <a:t>The goal of the E-ARK Project is to pilot archival services to keep records authentic and usable based on current best-practices. These will address the three main </a:t>
            </a:r>
            <a:r>
              <a:rPr lang="en-US" sz="1800" b="1" dirty="0" err="1" smtClean="0"/>
              <a:t>endeavours</a:t>
            </a:r>
            <a:r>
              <a:rPr lang="en-US" sz="1800" b="1" dirty="0" smtClean="0"/>
              <a:t> of an archive – acquiring, preserving and enabling </a:t>
            </a:r>
            <a:r>
              <a:rPr lang="sv-SE" sz="1800" b="1" dirty="0" err="1" smtClean="0"/>
              <a:t>re-use</a:t>
            </a:r>
            <a:r>
              <a:rPr lang="sv-SE" sz="1800" b="1" dirty="0" smtClean="0"/>
              <a:t> of information.</a:t>
            </a:r>
            <a:endParaRPr lang="en-US" sz="1800" b="1" dirty="0" smtClean="0"/>
          </a:p>
          <a:p>
            <a:pPr>
              <a:spcBef>
                <a:spcPts val="1200"/>
              </a:spcBef>
            </a:pPr>
            <a:r>
              <a:rPr lang="en-US" sz="1800" b="1" dirty="0" smtClean="0"/>
              <a:t>E-ARK brings together a core group of European national archives, four leading research institutions, three providers of archiving software solutions and services, two government agencies, and two international membership organizations that represent the communities who stand to benefit from the project: data owners/providers, archives, software vendors and solution providers.</a:t>
            </a:r>
            <a:endParaRPr lang="sv-SE" dirty="0"/>
          </a:p>
        </p:txBody>
      </p:sp>
    </p:spTree>
    <p:extLst>
      <p:ext uri="{BB962C8B-B14F-4D97-AF65-F5344CB8AC3E}">
        <p14:creationId xmlns:p14="http://schemas.microsoft.com/office/powerpoint/2010/main" val="3235830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Maturity Models - Assessment Methods – SCAMPI for CMMI</a:t>
            </a:r>
            <a:endParaRPr lang="pt-PT" dirty="0"/>
          </a:p>
        </p:txBody>
      </p:sp>
      <p:sp>
        <p:nvSpPr>
          <p:cNvPr id="3" name="Marcador de Posição de Conteúdo 2"/>
          <p:cNvSpPr>
            <a:spLocks noGrp="1"/>
          </p:cNvSpPr>
          <p:nvPr>
            <p:ph idx="1"/>
          </p:nvPr>
        </p:nvSpPr>
        <p:spPr>
          <a:xfrm>
            <a:off x="457200" y="1844824"/>
            <a:ext cx="8229600" cy="4281339"/>
          </a:xfrm>
        </p:spPr>
        <p:txBody>
          <a:bodyPr>
            <a:noAutofit/>
          </a:bodyPr>
          <a:lstStyle/>
          <a:p>
            <a:r>
              <a:rPr lang="en-US" sz="2000" dirty="0"/>
              <a:t>The Capability Maturity Model Integration (CMMI) was </a:t>
            </a:r>
            <a:r>
              <a:rPr lang="en-US" sz="2000" dirty="0" smtClean="0"/>
              <a:t>initially developed by </a:t>
            </a:r>
            <a:r>
              <a:rPr lang="en-US" sz="2000" dirty="0"/>
              <a:t>the US Department of Defense </a:t>
            </a:r>
            <a:r>
              <a:rPr lang="en-US" sz="2000" dirty="0" smtClean="0"/>
              <a:t>and </a:t>
            </a:r>
            <a:r>
              <a:rPr lang="en-US" sz="2000" dirty="0"/>
              <a:t>the National Defense Industrial Association (NDIA). </a:t>
            </a:r>
            <a:endParaRPr lang="en-US" sz="2000" dirty="0" smtClean="0"/>
          </a:p>
          <a:p>
            <a:endParaRPr lang="en-US" sz="2000" dirty="0" smtClean="0"/>
          </a:p>
          <a:p>
            <a:r>
              <a:rPr lang="en-US" sz="2000" dirty="0" smtClean="0"/>
              <a:t>In 2000 </a:t>
            </a:r>
            <a:r>
              <a:rPr lang="en-US" sz="2000" dirty="0"/>
              <a:t>the Software Engineering Institute (SEI) at Carnegie Mellon University </a:t>
            </a:r>
            <a:r>
              <a:rPr lang="en-US" sz="2000" dirty="0" smtClean="0"/>
              <a:t>took </a:t>
            </a:r>
            <a:r>
              <a:rPr lang="en-US" sz="2000" dirty="0"/>
              <a:t>stewardship </a:t>
            </a:r>
            <a:r>
              <a:rPr lang="en-US" sz="2000" dirty="0" smtClean="0"/>
              <a:t>and produced </a:t>
            </a:r>
            <a:r>
              <a:rPr lang="en-US" sz="2000" dirty="0"/>
              <a:t>the first integrated CMMI models, training material </a:t>
            </a:r>
            <a:r>
              <a:rPr lang="en-US" sz="2000" dirty="0" smtClean="0"/>
              <a:t>and </a:t>
            </a:r>
            <a:r>
              <a:rPr lang="en-US" sz="2000" dirty="0"/>
              <a:t>the companion </a:t>
            </a:r>
            <a:r>
              <a:rPr lang="en-US" sz="2000" dirty="0" smtClean="0"/>
              <a:t>appraisal:</a:t>
            </a:r>
          </a:p>
          <a:p>
            <a:endParaRPr lang="en-US" sz="2000" dirty="0" smtClean="0"/>
          </a:p>
          <a:p>
            <a:pPr lvl="1"/>
            <a:r>
              <a:rPr lang="en-US" sz="2000" dirty="0"/>
              <a:t>SCAMPI </a:t>
            </a:r>
            <a:r>
              <a:rPr lang="en-US" sz="2000" dirty="0" smtClean="0"/>
              <a:t>- </a:t>
            </a:r>
            <a:r>
              <a:rPr lang="en-GB" sz="2000" dirty="0" smtClean="0"/>
              <a:t>Standard </a:t>
            </a:r>
            <a:r>
              <a:rPr lang="en-GB" sz="2000" dirty="0"/>
              <a:t>CMMI Appraisal Method for Process Improvement</a:t>
            </a:r>
            <a:endParaRPr lang="pt-PT" sz="2000" dirty="0" smtClean="0"/>
          </a:p>
        </p:txBody>
      </p:sp>
    </p:spTree>
    <p:extLst>
      <p:ext uri="{BB962C8B-B14F-4D97-AF65-F5344CB8AC3E}">
        <p14:creationId xmlns:p14="http://schemas.microsoft.com/office/powerpoint/2010/main" val="303433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Maturity Models - Assessment Methods – SCAMPI for CMMI</a:t>
            </a:r>
            <a:endParaRPr lang="pt-PT" dirty="0"/>
          </a:p>
        </p:txBody>
      </p:sp>
      <p:sp>
        <p:nvSpPr>
          <p:cNvPr id="3" name="Marcador de Posição de Conteúdo 2"/>
          <p:cNvSpPr>
            <a:spLocks noGrp="1"/>
          </p:cNvSpPr>
          <p:nvPr>
            <p:ph idx="1"/>
          </p:nvPr>
        </p:nvSpPr>
        <p:spPr/>
        <p:txBody>
          <a:bodyPr>
            <a:normAutofit lnSpcReduction="10000"/>
          </a:bodyPr>
          <a:lstStyle/>
          <a:p>
            <a:r>
              <a:rPr lang="en-US" sz="2400" dirty="0"/>
              <a:t>The CMMI Suite contains information and guidance to help an organization improve its </a:t>
            </a:r>
            <a:r>
              <a:rPr lang="en-US" sz="2400" dirty="0" smtClean="0"/>
              <a:t>processes.</a:t>
            </a:r>
          </a:p>
          <a:p>
            <a:r>
              <a:rPr lang="en-US" sz="2400" dirty="0" smtClean="0"/>
              <a:t>The </a:t>
            </a:r>
            <a:r>
              <a:rPr lang="en-US" sz="2400" dirty="0"/>
              <a:t>CMMI models </a:t>
            </a:r>
            <a:r>
              <a:rPr lang="en-US" sz="2400" dirty="0" smtClean="0"/>
              <a:t>comprise:</a:t>
            </a:r>
          </a:p>
          <a:p>
            <a:endParaRPr lang="en-US" sz="2400" dirty="0" smtClean="0"/>
          </a:p>
          <a:p>
            <a:pPr lvl="1"/>
            <a:r>
              <a:rPr lang="en-US" sz="2400" dirty="0" smtClean="0"/>
              <a:t>Materials </a:t>
            </a:r>
            <a:r>
              <a:rPr lang="en-US" sz="2400" dirty="0"/>
              <a:t>that help in the evaluation of organization processes, which provides essential information to the management, support and technical </a:t>
            </a:r>
            <a:r>
              <a:rPr lang="en-US" sz="2400" dirty="0" smtClean="0"/>
              <a:t>activities;</a:t>
            </a:r>
          </a:p>
          <a:p>
            <a:pPr lvl="1"/>
            <a:endParaRPr lang="en-US" sz="2400" dirty="0" smtClean="0"/>
          </a:p>
          <a:p>
            <a:pPr lvl="1"/>
            <a:r>
              <a:rPr lang="en-US" sz="2400" dirty="0" smtClean="0"/>
              <a:t>Materials </a:t>
            </a:r>
            <a:r>
              <a:rPr lang="en-US" sz="2400" dirty="0"/>
              <a:t>which help improve process performance, which provides information which can be used to increase the capability level of an organization’s activities</a:t>
            </a:r>
            <a:r>
              <a:rPr lang="en-US" sz="2400" dirty="0" smtClean="0"/>
              <a:t>.</a:t>
            </a:r>
            <a:endParaRPr lang="pt-PT" sz="2400" dirty="0"/>
          </a:p>
        </p:txBody>
      </p:sp>
    </p:spTree>
    <p:extLst>
      <p:ext uri="{BB962C8B-B14F-4D97-AF65-F5344CB8AC3E}">
        <p14:creationId xmlns:p14="http://schemas.microsoft.com/office/powerpoint/2010/main" val="370307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Maturity Models - Assessment Methods – SCAMPI for CMMI</a:t>
            </a:r>
            <a:endParaRPr lang="pt-PT" dirty="0"/>
          </a:p>
        </p:txBody>
      </p:sp>
      <p:sp>
        <p:nvSpPr>
          <p:cNvPr id="3" name="Marcador de Posição de Conteúdo 2"/>
          <p:cNvSpPr>
            <a:spLocks noGrp="1"/>
          </p:cNvSpPr>
          <p:nvPr>
            <p:ph idx="1"/>
          </p:nvPr>
        </p:nvSpPr>
        <p:spPr/>
        <p:txBody>
          <a:bodyPr>
            <a:normAutofit fontScale="92500" lnSpcReduction="20000"/>
          </a:bodyPr>
          <a:lstStyle/>
          <a:p>
            <a:r>
              <a:rPr lang="en-US" dirty="0" smtClean="0"/>
              <a:t>There </a:t>
            </a:r>
            <a:r>
              <a:rPr lang="en-US" dirty="0"/>
              <a:t>is also material to another constellation, </a:t>
            </a:r>
            <a:r>
              <a:rPr lang="en-US" dirty="0" smtClean="0"/>
              <a:t>Services, </a:t>
            </a:r>
            <a:r>
              <a:rPr lang="en-US" dirty="0"/>
              <a:t>which is intended to support organizations that primarily deliver services rather than products</a:t>
            </a:r>
            <a:r>
              <a:rPr lang="en-US" dirty="0" smtClean="0"/>
              <a:t>.</a:t>
            </a:r>
          </a:p>
          <a:p>
            <a:r>
              <a:rPr lang="en-US" dirty="0" smtClean="0"/>
              <a:t>One important aspect to take in consideration is that CMMI uses both the typical maturity levels, and the capability levels through:</a:t>
            </a:r>
          </a:p>
          <a:p>
            <a:pPr lvl="1"/>
            <a:r>
              <a:rPr lang="en-US" dirty="0" smtClean="0"/>
              <a:t>A Staged Representation, for the typical maturity levels;</a:t>
            </a:r>
          </a:p>
          <a:p>
            <a:pPr lvl="1"/>
            <a:r>
              <a:rPr lang="en-US" dirty="0" smtClean="0"/>
              <a:t>A Continuous </a:t>
            </a:r>
            <a:r>
              <a:rPr lang="en-US" dirty="0"/>
              <a:t>R</a:t>
            </a:r>
            <a:r>
              <a:rPr lang="en-US" dirty="0" smtClean="0"/>
              <a:t>epresentation, for the capability levels.</a:t>
            </a:r>
          </a:p>
          <a:p>
            <a:endParaRPr lang="pt-PT" dirty="0" smtClean="0"/>
          </a:p>
          <a:p>
            <a:pPr lvl="1"/>
            <a:endParaRPr lang="en-US" dirty="0" smtClean="0"/>
          </a:p>
        </p:txBody>
      </p:sp>
    </p:spTree>
    <p:extLst>
      <p:ext uri="{BB962C8B-B14F-4D97-AF65-F5344CB8AC3E}">
        <p14:creationId xmlns:p14="http://schemas.microsoft.com/office/powerpoint/2010/main" val="1573732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Maturity Models - Assessment Methods – SCAMPI for CMMI</a:t>
            </a:r>
            <a:endParaRPr lang="pt-PT" dirty="0"/>
          </a:p>
        </p:txBody>
      </p:sp>
      <p:sp>
        <p:nvSpPr>
          <p:cNvPr id="3" name="Marcador de Posição de Conteúdo 2"/>
          <p:cNvSpPr>
            <a:spLocks noGrp="1"/>
          </p:cNvSpPr>
          <p:nvPr>
            <p:ph idx="1"/>
          </p:nvPr>
        </p:nvSpPr>
        <p:spPr/>
        <p:txBody>
          <a:bodyPr/>
          <a:lstStyle/>
          <a:p>
            <a:pPr lvl="0"/>
            <a:r>
              <a:rPr lang="pt-PT" dirty="0" smtClean="0"/>
              <a:t>T</a:t>
            </a:r>
            <a:r>
              <a:rPr lang="en-US" altLang="pt-PT" dirty="0" smtClean="0">
                <a:latin typeface="Arial" panose="020B0604020202020204" pitchFamily="34" charset="0"/>
                <a:ea typeface="Times New Roman" panose="02020603050405020304" pitchFamily="18" charset="0"/>
              </a:rPr>
              <a:t>he Standard </a:t>
            </a:r>
            <a:r>
              <a:rPr lang="en-US" altLang="pt-PT" dirty="0">
                <a:latin typeface="Arial" panose="020B0604020202020204" pitchFamily="34" charset="0"/>
                <a:ea typeface="Times New Roman" panose="02020603050405020304" pitchFamily="18" charset="0"/>
              </a:rPr>
              <a:t>CMMI Appraisal Method for Process Improvement </a:t>
            </a:r>
            <a:r>
              <a:rPr lang="en-US" altLang="pt-PT" dirty="0" smtClean="0">
                <a:latin typeface="Arial" panose="020B0604020202020204" pitchFamily="34" charset="0"/>
                <a:ea typeface="Times New Roman" panose="02020603050405020304" pitchFamily="18" charset="0"/>
              </a:rPr>
              <a:t>details </a:t>
            </a:r>
            <a:r>
              <a:rPr lang="en-US" altLang="pt-PT" dirty="0">
                <a:latin typeface="Arial" panose="020B0604020202020204" pitchFamily="34" charset="0"/>
                <a:ea typeface="Times New Roman" panose="02020603050405020304" pitchFamily="18" charset="0"/>
              </a:rPr>
              <a:t>the method to assess the processes that are described in the three constellations of CMMI. </a:t>
            </a:r>
            <a:endParaRPr lang="pt-PT" dirty="0" smtClean="0"/>
          </a:p>
          <a:p>
            <a:pPr lvl="1"/>
            <a:endParaRPr lang="en-US" dirty="0" smtClean="0"/>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062" y="4436934"/>
            <a:ext cx="5827877" cy="1277739"/>
          </a:xfrm>
          <a:prstGeom prst="rect">
            <a:avLst/>
          </a:prstGeom>
        </p:spPr>
      </p:pic>
    </p:spTree>
    <p:extLst>
      <p:ext uri="{BB962C8B-B14F-4D97-AF65-F5344CB8AC3E}">
        <p14:creationId xmlns:p14="http://schemas.microsoft.com/office/powerpoint/2010/main" val="2620596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Maturity Models - Assessment Methods – SCAMPI for CMMI</a:t>
            </a:r>
            <a:endParaRPr lang="pt-PT" dirty="0"/>
          </a:p>
        </p:txBody>
      </p:sp>
      <p:sp>
        <p:nvSpPr>
          <p:cNvPr id="3" name="Marcador de Posição de Conteúdo 2"/>
          <p:cNvSpPr>
            <a:spLocks noGrp="1"/>
          </p:cNvSpPr>
          <p:nvPr>
            <p:ph idx="1"/>
          </p:nvPr>
        </p:nvSpPr>
        <p:spPr>
          <a:xfrm>
            <a:off x="457200" y="1676463"/>
            <a:ext cx="8229600" cy="3571142"/>
          </a:xfrm>
        </p:spPr>
        <p:txBody>
          <a:bodyPr>
            <a:normAutofit lnSpcReduction="10000"/>
          </a:bodyPr>
          <a:lstStyle/>
          <a:p>
            <a:r>
              <a:rPr lang="en-US" altLang="pt-PT" sz="2400" dirty="0" smtClean="0">
                <a:ea typeface="Times New Roman" panose="02020603050405020304" pitchFamily="18" charset="0"/>
              </a:rPr>
              <a:t>Plan and Prepare for Assessment</a:t>
            </a:r>
          </a:p>
          <a:p>
            <a:pPr lvl="1"/>
            <a:r>
              <a:rPr lang="en-US" altLang="pt-PT" sz="2000" dirty="0" smtClean="0">
                <a:ea typeface="Times New Roman" panose="02020603050405020304" pitchFamily="18" charset="0"/>
              </a:rPr>
              <a:t>Appraisal </a:t>
            </a:r>
            <a:r>
              <a:rPr lang="en-US" altLang="pt-PT" sz="2000" dirty="0">
                <a:ea typeface="Times New Roman" panose="02020603050405020304" pitchFamily="18" charset="0"/>
              </a:rPr>
              <a:t>planning starts with understanding the sponsor’s objectives, requirements, and </a:t>
            </a:r>
            <a:r>
              <a:rPr lang="en-US" altLang="pt-PT" sz="2000" dirty="0" smtClean="0">
                <a:ea typeface="Times New Roman" panose="02020603050405020304" pitchFamily="18" charset="0"/>
              </a:rPr>
              <a:t>constraints; </a:t>
            </a:r>
          </a:p>
          <a:p>
            <a:pPr lvl="1"/>
            <a:r>
              <a:rPr lang="en-US" altLang="pt-PT" sz="2000" dirty="0" smtClean="0">
                <a:ea typeface="Times New Roman" panose="02020603050405020304" pitchFamily="18" charset="0"/>
              </a:rPr>
              <a:t>All planning</a:t>
            </a:r>
            <a:r>
              <a:rPr lang="en-US" altLang="pt-PT" sz="2000" dirty="0">
                <a:ea typeface="Times New Roman" panose="02020603050405020304" pitchFamily="18" charset="0"/>
              </a:rPr>
              <a:t>, preparation, execution, and reporting of results proceed from this initial </a:t>
            </a:r>
            <a:r>
              <a:rPr lang="en-US" altLang="pt-PT" sz="2000" dirty="0" smtClean="0">
                <a:ea typeface="Times New Roman" panose="02020603050405020304" pitchFamily="18" charset="0"/>
              </a:rPr>
              <a:t>activity; </a:t>
            </a:r>
          </a:p>
          <a:p>
            <a:pPr lvl="1"/>
            <a:r>
              <a:rPr lang="en-US" altLang="pt-PT" sz="2000" dirty="0" smtClean="0">
                <a:ea typeface="Times New Roman" panose="02020603050405020304" pitchFamily="18" charset="0"/>
              </a:rPr>
              <a:t>Because </a:t>
            </a:r>
            <a:r>
              <a:rPr lang="en-US" altLang="pt-PT" sz="2000" dirty="0">
                <a:ea typeface="Times New Roman" panose="02020603050405020304" pitchFamily="18" charset="0"/>
              </a:rPr>
              <a:t>of the significant investment and logistical planning involved, considerable iteration and refinement of planning activities should be expected in </a:t>
            </a:r>
            <a:r>
              <a:rPr lang="en-US" altLang="pt-PT" sz="2000" dirty="0" smtClean="0">
                <a:ea typeface="Times New Roman" panose="02020603050405020304" pitchFamily="18" charset="0"/>
              </a:rPr>
              <a:t>this phase; </a:t>
            </a:r>
          </a:p>
          <a:p>
            <a:pPr lvl="1"/>
            <a:r>
              <a:rPr lang="en-US" altLang="pt-PT" sz="2000" dirty="0" smtClean="0">
                <a:ea typeface="Times New Roman" panose="02020603050405020304" pitchFamily="18" charset="0"/>
              </a:rPr>
              <a:t>With </a:t>
            </a:r>
            <a:r>
              <a:rPr lang="en-US" altLang="pt-PT" sz="2000" dirty="0">
                <a:ea typeface="Times New Roman" panose="02020603050405020304" pitchFamily="18" charset="0"/>
              </a:rPr>
              <a:t>each subsequent phase, the amount of iteration will decrease as data are collected, analyzed, refined, and translated into findings of significance relative to the model</a:t>
            </a:r>
            <a:r>
              <a:rPr lang="en-US" altLang="pt-PT" sz="2000" dirty="0" smtClean="0">
                <a:ea typeface="Times New Roman" panose="02020603050405020304" pitchFamily="18" charset="0"/>
              </a:rPr>
              <a:t>.</a:t>
            </a:r>
            <a:endParaRPr lang="pt-PT" sz="2000" dirty="0"/>
          </a:p>
        </p:txBody>
      </p:sp>
      <p:pic>
        <p:nvPicPr>
          <p:cNvPr id="7"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475" y="5517232"/>
            <a:ext cx="5827877" cy="1277739"/>
          </a:xfrm>
          <a:prstGeom prst="rect">
            <a:avLst/>
          </a:prstGeom>
        </p:spPr>
      </p:pic>
    </p:spTree>
    <p:extLst>
      <p:ext uri="{BB962C8B-B14F-4D97-AF65-F5344CB8AC3E}">
        <p14:creationId xmlns:p14="http://schemas.microsoft.com/office/powerpoint/2010/main" val="1151100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Maturity Models - Assessment Methods – SCAMPI for CMMI</a:t>
            </a:r>
            <a:endParaRPr lang="pt-PT" dirty="0"/>
          </a:p>
        </p:txBody>
      </p:sp>
      <p:sp>
        <p:nvSpPr>
          <p:cNvPr id="3" name="Marcador de Posição de Conteúdo 2"/>
          <p:cNvSpPr>
            <a:spLocks noGrp="1"/>
          </p:cNvSpPr>
          <p:nvPr>
            <p:ph idx="1"/>
          </p:nvPr>
        </p:nvSpPr>
        <p:spPr/>
        <p:txBody>
          <a:bodyPr>
            <a:normAutofit/>
          </a:bodyPr>
          <a:lstStyle/>
          <a:p>
            <a:r>
              <a:rPr lang="en-US" sz="2400" dirty="0"/>
              <a:t>Conduct </a:t>
            </a:r>
            <a:r>
              <a:rPr lang="en-US" sz="2400" dirty="0" smtClean="0"/>
              <a:t>Appraisal</a:t>
            </a:r>
          </a:p>
          <a:p>
            <a:pPr lvl="1"/>
            <a:r>
              <a:rPr lang="en-US" altLang="pt-PT" sz="2000" dirty="0" smtClean="0">
                <a:latin typeface="Arial" panose="020B0604020202020204" pitchFamily="34" charset="0"/>
                <a:ea typeface="Times New Roman" panose="02020603050405020304" pitchFamily="18" charset="0"/>
              </a:rPr>
              <a:t>The </a:t>
            </a:r>
            <a:r>
              <a:rPr lang="en-US" altLang="pt-PT" sz="2000" dirty="0">
                <a:latin typeface="Arial" panose="020B0604020202020204" pitchFamily="34" charset="0"/>
                <a:ea typeface="Times New Roman" panose="02020603050405020304" pitchFamily="18" charset="0"/>
              </a:rPr>
              <a:t>appraisal team focuses on collecting data from the appraised organization to judge the extent to which the model is implemented. </a:t>
            </a:r>
            <a:endParaRPr lang="en-US" altLang="pt-PT" sz="2000" dirty="0" smtClean="0">
              <a:latin typeface="Arial" panose="020B0604020202020204" pitchFamily="34" charset="0"/>
              <a:ea typeface="Times New Roman" panose="02020603050405020304" pitchFamily="18" charset="0"/>
            </a:endParaRPr>
          </a:p>
          <a:p>
            <a:pPr lvl="1"/>
            <a:r>
              <a:rPr lang="en-US" altLang="pt-PT" sz="2000" dirty="0" smtClean="0">
                <a:latin typeface="Arial" panose="020B0604020202020204" pitchFamily="34" charset="0"/>
                <a:ea typeface="Times New Roman" panose="02020603050405020304" pitchFamily="18" charset="0"/>
              </a:rPr>
              <a:t>Integral </a:t>
            </a:r>
            <a:r>
              <a:rPr lang="en-US" altLang="pt-PT" sz="2000" dirty="0">
                <a:latin typeface="Arial" panose="020B0604020202020204" pitchFamily="34" charset="0"/>
                <a:ea typeface="Times New Roman" panose="02020603050405020304" pitchFamily="18" charset="0"/>
              </a:rPr>
              <a:t>to this approach is the concept of coverage, which implies two things: </a:t>
            </a:r>
            <a:endParaRPr lang="en-US" altLang="pt-PT" sz="2000" dirty="0" smtClean="0">
              <a:latin typeface="Arial" panose="020B0604020202020204" pitchFamily="34" charset="0"/>
              <a:ea typeface="Times New Roman" panose="02020603050405020304" pitchFamily="18" charset="0"/>
            </a:endParaRPr>
          </a:p>
          <a:p>
            <a:pPr lvl="2"/>
            <a:r>
              <a:rPr lang="en-US" altLang="pt-PT" sz="1800" dirty="0" smtClean="0">
                <a:ea typeface="Times New Roman" panose="02020603050405020304" pitchFamily="18" charset="0"/>
              </a:rPr>
              <a:t>The </a:t>
            </a:r>
            <a:r>
              <a:rPr lang="en-US" altLang="pt-PT" sz="1800" dirty="0">
                <a:ea typeface="Times New Roman" panose="02020603050405020304" pitchFamily="18" charset="0"/>
              </a:rPr>
              <a:t>collection of sufficient data for each model component within the model scope selected by the </a:t>
            </a:r>
            <a:r>
              <a:rPr lang="en-US" altLang="pt-PT" sz="1800" dirty="0" smtClean="0">
                <a:ea typeface="Times New Roman" panose="02020603050405020304" pitchFamily="18" charset="0"/>
              </a:rPr>
              <a:t>sponsor</a:t>
            </a:r>
            <a:r>
              <a:rPr lang="en-US" altLang="pt-PT" sz="1800" dirty="0">
                <a:ea typeface="Times New Roman" panose="02020603050405020304" pitchFamily="18" charset="0"/>
              </a:rPr>
              <a:t>;</a:t>
            </a:r>
            <a:endParaRPr lang="en-US" altLang="pt-PT" sz="1800" dirty="0" smtClean="0">
              <a:ea typeface="Times New Roman" panose="02020603050405020304" pitchFamily="18" charset="0"/>
            </a:endParaRPr>
          </a:p>
          <a:p>
            <a:pPr lvl="2"/>
            <a:r>
              <a:rPr lang="en-US" altLang="pt-PT" sz="1800" dirty="0" smtClean="0">
                <a:ea typeface="Times New Roman" panose="02020603050405020304" pitchFamily="18" charset="0"/>
              </a:rPr>
              <a:t>Obtaining </a:t>
            </a:r>
            <a:r>
              <a:rPr lang="en-US" altLang="pt-PT" sz="1800" dirty="0">
                <a:ea typeface="Times New Roman" panose="02020603050405020304" pitchFamily="18" charset="0"/>
              </a:rPr>
              <a:t>a representative sample of ongoing processes. </a:t>
            </a:r>
          </a:p>
          <a:p>
            <a:pPr marL="914400" lvl="2" indent="0">
              <a:buNone/>
            </a:pPr>
            <a:endParaRPr lang="pt-PT" dirty="0"/>
          </a:p>
        </p:txBody>
      </p:sp>
      <p:pic>
        <p:nvPicPr>
          <p:cNvPr id="6"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475" y="5517232"/>
            <a:ext cx="5827877" cy="1277739"/>
          </a:xfrm>
          <a:prstGeom prst="rect">
            <a:avLst/>
          </a:prstGeom>
        </p:spPr>
      </p:pic>
    </p:spTree>
    <p:extLst>
      <p:ext uri="{BB962C8B-B14F-4D97-AF65-F5344CB8AC3E}">
        <p14:creationId xmlns:p14="http://schemas.microsoft.com/office/powerpoint/2010/main" val="1665855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Maturity Models - Assessment Methods – SCAMPI for CMMI</a:t>
            </a:r>
            <a:endParaRPr lang="pt-PT" dirty="0"/>
          </a:p>
        </p:txBody>
      </p:sp>
      <p:sp>
        <p:nvSpPr>
          <p:cNvPr id="3" name="Marcador de Posição de Conteúdo 2"/>
          <p:cNvSpPr>
            <a:spLocks noGrp="1"/>
          </p:cNvSpPr>
          <p:nvPr>
            <p:ph idx="1"/>
          </p:nvPr>
        </p:nvSpPr>
        <p:spPr/>
        <p:txBody>
          <a:bodyPr>
            <a:normAutofit/>
          </a:bodyPr>
          <a:lstStyle/>
          <a:p>
            <a:r>
              <a:rPr lang="en-US" sz="2400" dirty="0"/>
              <a:t>Report </a:t>
            </a:r>
            <a:r>
              <a:rPr lang="en-US" sz="2400" dirty="0" smtClean="0"/>
              <a:t>Results</a:t>
            </a:r>
          </a:p>
          <a:p>
            <a:pPr lvl="1"/>
            <a:r>
              <a:rPr lang="en-US" altLang="pt-PT" sz="2000" dirty="0" smtClean="0">
                <a:ea typeface="Times New Roman" panose="02020603050405020304" pitchFamily="18" charset="0"/>
              </a:rPr>
              <a:t>The </a:t>
            </a:r>
            <a:r>
              <a:rPr lang="en-US" altLang="pt-PT" sz="2000" dirty="0">
                <a:ea typeface="Times New Roman" panose="02020603050405020304" pitchFamily="18" charset="0"/>
              </a:rPr>
              <a:t>appraisal team provides the findings and ratings to the appraisal sponsor and the organization. </a:t>
            </a:r>
            <a:endParaRPr lang="en-US" altLang="pt-PT" sz="2000" dirty="0" smtClean="0">
              <a:ea typeface="Times New Roman" panose="02020603050405020304" pitchFamily="18" charset="0"/>
            </a:endParaRPr>
          </a:p>
          <a:p>
            <a:pPr lvl="1"/>
            <a:r>
              <a:rPr lang="en-US" altLang="pt-PT" sz="2000" dirty="0" smtClean="0">
                <a:ea typeface="Times New Roman" panose="02020603050405020304" pitchFamily="18" charset="0"/>
              </a:rPr>
              <a:t>These </a:t>
            </a:r>
            <a:r>
              <a:rPr lang="en-US" altLang="pt-PT" sz="2000" dirty="0">
                <a:ea typeface="Times New Roman" panose="02020603050405020304" pitchFamily="18" charset="0"/>
              </a:rPr>
              <a:t>artifacts become part of the appraisal record, which becomes protected data in accordance with the appraisal disclosure </a:t>
            </a:r>
            <a:r>
              <a:rPr lang="en-US" altLang="pt-PT" sz="2000" dirty="0" smtClean="0">
                <a:ea typeface="Times New Roman" panose="02020603050405020304" pitchFamily="18" charset="0"/>
              </a:rPr>
              <a:t>statement.</a:t>
            </a:r>
          </a:p>
          <a:p>
            <a:pPr lvl="1"/>
            <a:r>
              <a:rPr lang="en-US" altLang="pt-PT" sz="2000" dirty="0" smtClean="0">
                <a:ea typeface="Times New Roman" panose="02020603050405020304" pitchFamily="18" charset="0"/>
              </a:rPr>
              <a:t>A </a:t>
            </a:r>
            <a:r>
              <a:rPr lang="en-US" altLang="pt-PT" sz="2000" dirty="0">
                <a:ea typeface="Times New Roman" panose="02020603050405020304" pitchFamily="18" charset="0"/>
              </a:rPr>
              <a:t>completed appraisal data package, which includes a subset of the contents of the appraisal record, is provided to the SEI. The SEI adds the appraisal data to confidential databases, and provides overall profiles of the community on a periodic basis</a:t>
            </a:r>
            <a:r>
              <a:rPr lang="en-US" altLang="pt-PT" sz="2000" dirty="0" smtClean="0">
                <a:ea typeface="Times New Roman" panose="02020603050405020304" pitchFamily="18" charset="0"/>
              </a:rPr>
              <a:t>.</a:t>
            </a:r>
            <a:endParaRPr lang="pt-PT" sz="2000" dirty="0"/>
          </a:p>
        </p:txBody>
      </p:sp>
      <p:pic>
        <p:nvPicPr>
          <p:cNvPr id="6"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475" y="5517232"/>
            <a:ext cx="5827877" cy="1277739"/>
          </a:xfrm>
          <a:prstGeom prst="rect">
            <a:avLst/>
          </a:prstGeom>
        </p:spPr>
      </p:pic>
    </p:spTree>
    <p:extLst>
      <p:ext uri="{BB962C8B-B14F-4D97-AF65-F5344CB8AC3E}">
        <p14:creationId xmlns:p14="http://schemas.microsoft.com/office/powerpoint/2010/main" val="3169328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773" y="116632"/>
            <a:ext cx="8229600" cy="1143000"/>
          </a:xfrm>
        </p:spPr>
        <p:txBody>
          <a:bodyPr/>
          <a:lstStyle/>
          <a:p>
            <a:r>
              <a:rPr lang="en-US" dirty="0" smtClean="0"/>
              <a:t>Summary</a:t>
            </a:r>
            <a:endParaRPr lang="pt-PT" dirty="0"/>
          </a:p>
        </p:txBody>
      </p:sp>
      <p:sp>
        <p:nvSpPr>
          <p:cNvPr id="3" name="Marcador de Posição de Conteúdo 2"/>
          <p:cNvSpPr>
            <a:spLocks noGrp="1"/>
          </p:cNvSpPr>
          <p:nvPr>
            <p:ph idx="1"/>
          </p:nvPr>
        </p:nvSpPr>
        <p:spPr>
          <a:xfrm>
            <a:off x="506340" y="1196752"/>
            <a:ext cx="8229600" cy="4525963"/>
          </a:xfrm>
        </p:spPr>
        <p:txBody>
          <a:bodyPr>
            <a:normAutofit fontScale="92500"/>
          </a:bodyPr>
          <a:lstStyle/>
          <a:p>
            <a:pPr algn="just"/>
            <a:r>
              <a:rPr lang="en-GB" sz="2600" dirty="0"/>
              <a:t>A Maturity Model</a:t>
            </a:r>
            <a:r>
              <a:rPr lang="en-GB" sz="2600" b="1" dirty="0"/>
              <a:t> </a:t>
            </a:r>
            <a:r>
              <a:rPr lang="en-GB" sz="2600" dirty="0"/>
              <a:t>is a method used to develop and refine organization’s processes. It identifies a </a:t>
            </a:r>
            <a:r>
              <a:rPr lang="en-GB" sz="2600" dirty="0" smtClean="0"/>
              <a:t>path </a:t>
            </a:r>
            <a:r>
              <a:rPr lang="en-GB" sz="2600" dirty="0"/>
              <a:t>of </a:t>
            </a:r>
            <a:r>
              <a:rPr lang="en-GB" sz="2600" dirty="0" smtClean="0"/>
              <a:t>levels, meaning increasingly </a:t>
            </a:r>
            <a:r>
              <a:rPr lang="en-GB" sz="2600" dirty="0"/>
              <a:t>organized and systematically more mature processes</a:t>
            </a:r>
            <a:r>
              <a:rPr lang="en-GB" sz="2600" dirty="0" smtClean="0"/>
              <a:t>.</a:t>
            </a:r>
          </a:p>
          <a:p>
            <a:pPr algn="just"/>
            <a:r>
              <a:rPr lang="en-GB" sz="2600" dirty="0" smtClean="0"/>
              <a:t>Maturity models can be staged (the </a:t>
            </a:r>
            <a:r>
              <a:rPr lang="en-GB" sz="2600" dirty="0"/>
              <a:t>typical maturity </a:t>
            </a:r>
            <a:r>
              <a:rPr lang="en-GB" sz="2600" dirty="0" smtClean="0"/>
              <a:t>levels) or continuous (capability levels).</a:t>
            </a:r>
            <a:endParaRPr lang="en-GB" sz="2600" dirty="0"/>
          </a:p>
          <a:p>
            <a:pPr algn="just"/>
            <a:r>
              <a:rPr lang="en-GB" sz="2600" dirty="0" smtClean="0"/>
              <a:t>There are plenty of maturity models for the most diverse domains, developed by the industry, academia, …</a:t>
            </a:r>
          </a:p>
          <a:p>
            <a:pPr algn="just"/>
            <a:r>
              <a:rPr lang="en-GB" sz="2600" dirty="0" smtClean="0"/>
              <a:t>To assess the maturity levels, organizations can opt for self-assessment or follow an existing assessment method.</a:t>
            </a:r>
            <a:endParaRPr lang="en-GB" sz="2600" dirty="0"/>
          </a:p>
          <a:p>
            <a:pPr lvl="1"/>
            <a:endParaRPr lang="pt-PT" dirty="0"/>
          </a:p>
        </p:txBody>
      </p:sp>
    </p:spTree>
    <p:extLst>
      <p:ext uri="{BB962C8B-B14F-4D97-AF65-F5344CB8AC3E}">
        <p14:creationId xmlns:p14="http://schemas.microsoft.com/office/powerpoint/2010/main" val="2410876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Questions?</a:t>
            </a:r>
            <a:endParaRPr lang="en-GB" dirty="0"/>
          </a:p>
        </p:txBody>
      </p:sp>
      <p:sp>
        <p:nvSpPr>
          <p:cNvPr id="4" name="Marcador de Posição de Conteúdo 3"/>
          <p:cNvSpPr>
            <a:spLocks noGrp="1"/>
          </p:cNvSpPr>
          <p:nvPr>
            <p:ph idx="1"/>
          </p:nvPr>
        </p:nvSpPr>
        <p:spPr/>
        <p:txBody>
          <a:bodyPr>
            <a:normAutofit fontScale="85000" lnSpcReduction="20000"/>
          </a:bodyPr>
          <a:lstStyle/>
          <a:p>
            <a:r>
              <a:rPr lang="en-US" dirty="0" smtClean="0"/>
              <a:t>Further</a:t>
            </a:r>
            <a:r>
              <a:rPr lang="pt-PT" dirty="0" smtClean="0"/>
              <a:t> Reading:</a:t>
            </a:r>
          </a:p>
          <a:p>
            <a:endParaRPr lang="pt-PT" dirty="0" smtClean="0"/>
          </a:p>
          <a:p>
            <a:pPr lvl="1"/>
            <a:r>
              <a:rPr lang="pt-PT" dirty="0" smtClean="0"/>
              <a:t>SEI CMMI:</a:t>
            </a:r>
          </a:p>
          <a:p>
            <a:pPr lvl="2"/>
            <a:r>
              <a:rPr lang="pt-PT" dirty="0" err="1" smtClean="0"/>
              <a:t>Development</a:t>
            </a:r>
            <a:r>
              <a:rPr lang="pt-PT" dirty="0"/>
              <a:t>: </a:t>
            </a:r>
            <a:r>
              <a:rPr lang="pt-PT" dirty="0">
                <a:hlinkClick r:id="rId2"/>
              </a:rPr>
              <a:t>http://</a:t>
            </a:r>
            <a:r>
              <a:rPr lang="pt-PT" dirty="0" smtClean="0">
                <a:hlinkClick r:id="rId2"/>
              </a:rPr>
              <a:t>www.sei.cmu.edu/reports/10tr033.pdf</a:t>
            </a:r>
            <a:endParaRPr lang="pt-PT" dirty="0" smtClean="0"/>
          </a:p>
          <a:p>
            <a:pPr lvl="2"/>
            <a:r>
              <a:rPr lang="pt-PT" dirty="0" err="1" smtClean="0"/>
              <a:t>Acquisition</a:t>
            </a:r>
            <a:r>
              <a:rPr lang="pt-PT" dirty="0"/>
              <a:t>: </a:t>
            </a:r>
            <a:r>
              <a:rPr lang="pt-PT" dirty="0">
                <a:hlinkClick r:id="rId3"/>
              </a:rPr>
              <a:t>http://</a:t>
            </a:r>
            <a:r>
              <a:rPr lang="pt-PT" dirty="0" smtClean="0">
                <a:hlinkClick r:id="rId3"/>
              </a:rPr>
              <a:t>www.sei.cmu.edu/reports/10tr032.pdf</a:t>
            </a:r>
            <a:endParaRPr lang="pt-PT" dirty="0" smtClean="0"/>
          </a:p>
          <a:p>
            <a:pPr lvl="2"/>
            <a:r>
              <a:rPr lang="pt-PT" dirty="0" err="1" smtClean="0"/>
              <a:t>Service</a:t>
            </a:r>
            <a:r>
              <a:rPr lang="pt-PT" dirty="0"/>
              <a:t>: </a:t>
            </a:r>
            <a:r>
              <a:rPr lang="pt-PT" dirty="0">
                <a:hlinkClick r:id="rId4"/>
              </a:rPr>
              <a:t>http://</a:t>
            </a:r>
            <a:r>
              <a:rPr lang="pt-PT" dirty="0" smtClean="0">
                <a:hlinkClick r:id="rId4"/>
              </a:rPr>
              <a:t>www.sei.cmu.edu/reports/10tr034.pdf</a:t>
            </a:r>
            <a:endParaRPr lang="pt-PT" dirty="0" smtClean="0"/>
          </a:p>
          <a:p>
            <a:pPr lvl="1"/>
            <a:endParaRPr lang="pt-PT" dirty="0"/>
          </a:p>
          <a:p>
            <a:pPr lvl="1"/>
            <a:r>
              <a:rPr lang="pt-PT" dirty="0" smtClean="0"/>
              <a:t>SCAMPI for </a:t>
            </a:r>
            <a:r>
              <a:rPr lang="pt-PT" dirty="0"/>
              <a:t>CMMI: </a:t>
            </a:r>
            <a:r>
              <a:rPr lang="pt-PT" dirty="0">
                <a:hlinkClick r:id="rId5"/>
              </a:rPr>
              <a:t>http://</a:t>
            </a:r>
            <a:r>
              <a:rPr lang="pt-PT" dirty="0" smtClean="0">
                <a:hlinkClick r:id="rId5"/>
              </a:rPr>
              <a:t>www.sei.cmu.edu/reports/11hb001.pdf</a:t>
            </a:r>
            <a:endParaRPr lang="pt-PT" dirty="0" smtClean="0"/>
          </a:p>
          <a:p>
            <a:pPr lvl="1"/>
            <a:endParaRPr lang="pt-PT" dirty="0"/>
          </a:p>
          <a:p>
            <a:pPr lvl="1"/>
            <a:r>
              <a:rPr lang="pt-PT" dirty="0" smtClean="0"/>
              <a:t>ISO15504 (</a:t>
            </a:r>
            <a:r>
              <a:rPr lang="pt-PT" dirty="0" err="1" smtClean="0"/>
              <a:t>Paid</a:t>
            </a:r>
            <a:r>
              <a:rPr lang="pt-PT" dirty="0"/>
              <a:t>): </a:t>
            </a:r>
            <a:r>
              <a:rPr lang="pt-PT" dirty="0" smtClean="0">
                <a:hlinkClick r:id="rId6"/>
              </a:rPr>
              <a:t>Http</a:t>
            </a:r>
            <a:r>
              <a:rPr lang="pt-PT" dirty="0">
                <a:hlinkClick r:id="rId6"/>
              </a:rPr>
              <a:t>://</a:t>
            </a:r>
            <a:r>
              <a:rPr lang="pt-PT" dirty="0" smtClean="0">
                <a:hlinkClick r:id="rId6"/>
              </a:rPr>
              <a:t>www.iso.org/iso/home/store/catalogue_tc/catalogue_detail.htm?csnumber=37454</a:t>
            </a:r>
            <a:endParaRPr lang="pt-PT" dirty="0" smtClean="0"/>
          </a:p>
        </p:txBody>
      </p:sp>
    </p:spTree>
    <p:extLst>
      <p:ext uri="{BB962C8B-B14F-4D97-AF65-F5344CB8AC3E}">
        <p14:creationId xmlns:p14="http://schemas.microsoft.com/office/powerpoint/2010/main" val="3852308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2403698"/>
          </a:xfrm>
        </p:spPr>
        <p:txBody>
          <a:bodyPr>
            <a:normAutofit/>
          </a:bodyPr>
          <a:lstStyle/>
          <a:p>
            <a:r>
              <a:rPr lang="en-GB" dirty="0" smtClean="0"/>
              <a:t>E-ARK Information Governance Maturity Model</a:t>
            </a:r>
            <a:endParaRPr lang="en-GB" dirty="0"/>
          </a:p>
        </p:txBody>
      </p:sp>
      <p:sp>
        <p:nvSpPr>
          <p:cNvPr id="3" name="Subtitle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3281789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Project Partners in E-ARK</a:t>
            </a:r>
            <a:endParaRPr lang="sv-SE" dirty="0"/>
          </a:p>
        </p:txBody>
      </p:sp>
      <p:sp>
        <p:nvSpPr>
          <p:cNvPr id="3" name="Content Placeholder 2"/>
          <p:cNvSpPr>
            <a:spLocks noGrp="1"/>
          </p:cNvSpPr>
          <p:nvPr>
            <p:ph idx="1"/>
          </p:nvPr>
        </p:nvSpPr>
        <p:spPr/>
        <p:txBody>
          <a:bodyPr>
            <a:normAutofit fontScale="47500" lnSpcReduction="20000"/>
          </a:bodyPr>
          <a:lstStyle/>
          <a:p>
            <a:r>
              <a:rPr lang="sv-SE" dirty="0" smtClean="0">
                <a:hlinkClick r:id="rId2"/>
              </a:rPr>
              <a:t>University of Portsmouth </a:t>
            </a:r>
            <a:r>
              <a:rPr lang="sv-SE" dirty="0" err="1" smtClean="0">
                <a:hlinkClick r:id="rId2"/>
              </a:rPr>
              <a:t>Higher</a:t>
            </a:r>
            <a:r>
              <a:rPr lang="sv-SE" dirty="0" smtClean="0">
                <a:hlinkClick r:id="rId2"/>
              </a:rPr>
              <a:t> </a:t>
            </a:r>
            <a:r>
              <a:rPr lang="sv-SE" dirty="0" err="1" smtClean="0">
                <a:hlinkClick r:id="rId2"/>
              </a:rPr>
              <a:t>Education</a:t>
            </a:r>
            <a:r>
              <a:rPr lang="sv-SE" dirty="0" smtClean="0">
                <a:hlinkClick r:id="rId2"/>
              </a:rPr>
              <a:t> Corporation (E-ARK Project </a:t>
            </a:r>
            <a:r>
              <a:rPr lang="sv-SE" dirty="0" err="1" smtClean="0">
                <a:hlinkClick r:id="rId2"/>
              </a:rPr>
              <a:t>Co-Ordinator</a:t>
            </a:r>
            <a:r>
              <a:rPr lang="sv-SE" dirty="0" smtClean="0">
                <a:hlinkClick r:id="rId2"/>
              </a:rPr>
              <a:t>)</a:t>
            </a:r>
            <a:endParaRPr lang="sv-SE" dirty="0" smtClean="0"/>
          </a:p>
          <a:p>
            <a:r>
              <a:rPr lang="sv-SE" dirty="0" smtClean="0">
                <a:hlinkClick r:id="rId3"/>
              </a:rPr>
              <a:t>AIT </a:t>
            </a:r>
            <a:r>
              <a:rPr lang="sv-SE" dirty="0" err="1" smtClean="0">
                <a:hlinkClick r:id="rId3"/>
              </a:rPr>
              <a:t>Austrian</a:t>
            </a:r>
            <a:r>
              <a:rPr lang="sv-SE" dirty="0" smtClean="0">
                <a:hlinkClick r:id="rId3"/>
              </a:rPr>
              <a:t> </a:t>
            </a:r>
            <a:r>
              <a:rPr lang="sv-SE" dirty="0" err="1" smtClean="0">
                <a:hlinkClick r:id="rId3"/>
              </a:rPr>
              <a:t>Institute</a:t>
            </a:r>
            <a:r>
              <a:rPr lang="sv-SE" dirty="0" smtClean="0">
                <a:hlinkClick r:id="rId3"/>
              </a:rPr>
              <a:t> of Technology GmbH</a:t>
            </a:r>
            <a:endParaRPr lang="sv-SE" dirty="0" smtClean="0"/>
          </a:p>
          <a:p>
            <a:r>
              <a:rPr lang="sv-SE" dirty="0" err="1" smtClean="0">
                <a:hlinkClick r:id="rId4"/>
              </a:rPr>
              <a:t>Archives</a:t>
            </a:r>
            <a:r>
              <a:rPr lang="sv-SE" dirty="0" smtClean="0">
                <a:hlinkClick r:id="rId4"/>
              </a:rPr>
              <a:t> of the </a:t>
            </a:r>
            <a:r>
              <a:rPr lang="sv-SE" dirty="0" err="1" smtClean="0">
                <a:hlinkClick r:id="rId4"/>
              </a:rPr>
              <a:t>Republic</a:t>
            </a:r>
            <a:r>
              <a:rPr lang="sv-SE" dirty="0" smtClean="0">
                <a:hlinkClick r:id="rId4"/>
              </a:rPr>
              <a:t> of </a:t>
            </a:r>
            <a:r>
              <a:rPr lang="sv-SE" dirty="0" err="1" smtClean="0">
                <a:hlinkClick r:id="rId4"/>
              </a:rPr>
              <a:t>Slovenia</a:t>
            </a:r>
            <a:r>
              <a:rPr lang="sv-SE" dirty="0" smtClean="0">
                <a:hlinkClick r:id="rId4"/>
              </a:rPr>
              <a:t> - </a:t>
            </a:r>
            <a:r>
              <a:rPr lang="sv-SE" dirty="0" err="1" smtClean="0">
                <a:hlinkClick r:id="rId4"/>
              </a:rPr>
              <a:t>Arhiv</a:t>
            </a:r>
            <a:r>
              <a:rPr lang="sv-SE" dirty="0" smtClean="0">
                <a:hlinkClick r:id="rId4"/>
              </a:rPr>
              <a:t> </a:t>
            </a:r>
            <a:r>
              <a:rPr lang="sv-SE" dirty="0" err="1" smtClean="0">
                <a:hlinkClick r:id="rId4"/>
              </a:rPr>
              <a:t>Republike</a:t>
            </a:r>
            <a:r>
              <a:rPr lang="sv-SE" dirty="0" smtClean="0">
                <a:hlinkClick r:id="rId4"/>
              </a:rPr>
              <a:t> </a:t>
            </a:r>
            <a:r>
              <a:rPr lang="sv-SE" dirty="0" err="1" smtClean="0">
                <a:hlinkClick r:id="rId4"/>
              </a:rPr>
              <a:t>Slovenije</a:t>
            </a:r>
            <a:endParaRPr lang="sv-SE" dirty="0" smtClean="0"/>
          </a:p>
          <a:p>
            <a:r>
              <a:rPr lang="sv-SE" dirty="0" smtClean="0">
                <a:hlinkClick r:id="rId5"/>
              </a:rPr>
              <a:t>The DLM Forum Foundation</a:t>
            </a:r>
            <a:endParaRPr lang="sv-SE" dirty="0" smtClean="0"/>
          </a:p>
          <a:p>
            <a:r>
              <a:rPr lang="sv-SE" dirty="0" smtClean="0">
                <a:hlinkClick r:id="rId6"/>
              </a:rPr>
              <a:t>Statens Arkiver: The </a:t>
            </a:r>
            <a:r>
              <a:rPr lang="sv-SE" dirty="0" err="1" smtClean="0">
                <a:hlinkClick r:id="rId6"/>
              </a:rPr>
              <a:t>Danish</a:t>
            </a:r>
            <a:r>
              <a:rPr lang="sv-SE" dirty="0" smtClean="0">
                <a:hlinkClick r:id="rId6"/>
              </a:rPr>
              <a:t> National </a:t>
            </a:r>
            <a:r>
              <a:rPr lang="sv-SE" dirty="0" err="1" smtClean="0">
                <a:hlinkClick r:id="rId6"/>
              </a:rPr>
              <a:t>Archives</a:t>
            </a:r>
            <a:endParaRPr lang="sv-SE" dirty="0" smtClean="0"/>
          </a:p>
          <a:p>
            <a:r>
              <a:rPr lang="sv-SE" dirty="0" smtClean="0">
                <a:hlinkClick r:id="rId7"/>
              </a:rPr>
              <a:t>The Digital </a:t>
            </a:r>
            <a:r>
              <a:rPr lang="sv-SE" dirty="0" err="1" smtClean="0">
                <a:hlinkClick r:id="rId7"/>
              </a:rPr>
              <a:t>Preservation</a:t>
            </a:r>
            <a:r>
              <a:rPr lang="sv-SE" dirty="0" smtClean="0">
                <a:hlinkClick r:id="rId7"/>
              </a:rPr>
              <a:t> </a:t>
            </a:r>
            <a:r>
              <a:rPr lang="sv-SE" dirty="0" err="1" smtClean="0">
                <a:hlinkClick r:id="rId7"/>
              </a:rPr>
              <a:t>Coalition</a:t>
            </a:r>
            <a:endParaRPr lang="sv-SE" dirty="0" smtClean="0"/>
          </a:p>
          <a:p>
            <a:r>
              <a:rPr lang="sv-SE" dirty="0" err="1" smtClean="0">
                <a:hlinkClick r:id="rId8"/>
              </a:rPr>
              <a:t>Universität</a:t>
            </a:r>
            <a:r>
              <a:rPr lang="sv-SE" dirty="0" smtClean="0">
                <a:hlinkClick r:id="rId8"/>
              </a:rPr>
              <a:t> </a:t>
            </a:r>
            <a:r>
              <a:rPr lang="sv-SE" dirty="0" err="1" smtClean="0">
                <a:hlinkClick r:id="rId8"/>
              </a:rPr>
              <a:t>zu</a:t>
            </a:r>
            <a:r>
              <a:rPr lang="sv-SE" dirty="0" smtClean="0">
                <a:hlinkClick r:id="rId8"/>
              </a:rPr>
              <a:t> Köln: The University of Cologne</a:t>
            </a:r>
            <a:endParaRPr lang="sv-SE" dirty="0" smtClean="0"/>
          </a:p>
          <a:p>
            <a:r>
              <a:rPr lang="sv-SE" dirty="0" err="1" smtClean="0">
                <a:hlinkClick r:id="rId9"/>
              </a:rPr>
              <a:t>Instituto</a:t>
            </a:r>
            <a:r>
              <a:rPr lang="sv-SE" dirty="0" smtClean="0">
                <a:hlinkClick r:id="rId9"/>
              </a:rPr>
              <a:t> Superior </a:t>
            </a:r>
            <a:r>
              <a:rPr lang="sv-SE" dirty="0" err="1" smtClean="0">
                <a:hlinkClick r:id="rId9"/>
              </a:rPr>
              <a:t>Técnico</a:t>
            </a:r>
            <a:r>
              <a:rPr lang="sv-SE" dirty="0" smtClean="0">
                <a:hlinkClick r:id="rId9"/>
              </a:rPr>
              <a:t> - </a:t>
            </a:r>
            <a:r>
              <a:rPr lang="sv-SE" dirty="0" err="1" smtClean="0">
                <a:hlinkClick r:id="rId9"/>
              </a:rPr>
              <a:t>Lisbon</a:t>
            </a:r>
            <a:r>
              <a:rPr lang="sv-SE" dirty="0" smtClean="0">
                <a:hlinkClick r:id="rId9"/>
              </a:rPr>
              <a:t> </a:t>
            </a:r>
            <a:r>
              <a:rPr lang="sv-SE" dirty="0" err="1" smtClean="0">
                <a:hlinkClick r:id="rId9"/>
              </a:rPr>
              <a:t>Technical</a:t>
            </a:r>
            <a:r>
              <a:rPr lang="sv-SE" dirty="0" smtClean="0">
                <a:hlinkClick r:id="rId9"/>
              </a:rPr>
              <a:t> University</a:t>
            </a:r>
            <a:endParaRPr lang="sv-SE" dirty="0" smtClean="0"/>
          </a:p>
          <a:p>
            <a:r>
              <a:rPr lang="sv-SE" dirty="0" smtClean="0">
                <a:hlinkClick r:id="rId10"/>
              </a:rPr>
              <a:t>The National </a:t>
            </a:r>
            <a:r>
              <a:rPr lang="sv-SE" dirty="0" err="1" smtClean="0">
                <a:hlinkClick r:id="rId10"/>
              </a:rPr>
              <a:t>Archives</a:t>
            </a:r>
            <a:r>
              <a:rPr lang="sv-SE" dirty="0" smtClean="0">
                <a:hlinkClick r:id="rId10"/>
              </a:rPr>
              <a:t> of </a:t>
            </a:r>
            <a:r>
              <a:rPr lang="sv-SE" dirty="0" err="1" smtClean="0">
                <a:hlinkClick r:id="rId10"/>
              </a:rPr>
              <a:t>Hungary</a:t>
            </a:r>
            <a:endParaRPr lang="sv-SE" dirty="0" smtClean="0"/>
          </a:p>
          <a:p>
            <a:r>
              <a:rPr lang="sv-SE" dirty="0" err="1" smtClean="0">
                <a:hlinkClick r:id="rId11"/>
              </a:rPr>
              <a:t>Rahvusarhiiv</a:t>
            </a:r>
            <a:r>
              <a:rPr lang="sv-SE" dirty="0" smtClean="0">
                <a:hlinkClick r:id="rId11"/>
              </a:rPr>
              <a:t>: The National </a:t>
            </a:r>
            <a:r>
              <a:rPr lang="sv-SE" dirty="0" err="1" smtClean="0">
                <a:hlinkClick r:id="rId11"/>
              </a:rPr>
              <a:t>Archives</a:t>
            </a:r>
            <a:r>
              <a:rPr lang="sv-SE" dirty="0" smtClean="0">
                <a:hlinkClick r:id="rId11"/>
              </a:rPr>
              <a:t> of Estonia</a:t>
            </a:r>
            <a:endParaRPr lang="sv-SE" dirty="0" smtClean="0"/>
          </a:p>
          <a:p>
            <a:r>
              <a:rPr lang="sv-SE" dirty="0" smtClean="0">
                <a:hlinkClick r:id="rId12"/>
              </a:rPr>
              <a:t>Arkivverket: National </a:t>
            </a:r>
            <a:r>
              <a:rPr lang="sv-SE" dirty="0" err="1" smtClean="0">
                <a:hlinkClick r:id="rId12"/>
              </a:rPr>
              <a:t>Archival</a:t>
            </a:r>
            <a:r>
              <a:rPr lang="sv-SE" dirty="0" smtClean="0">
                <a:hlinkClick r:id="rId12"/>
              </a:rPr>
              <a:t> Services of Norway</a:t>
            </a:r>
            <a:endParaRPr lang="sv-SE" dirty="0" smtClean="0"/>
          </a:p>
          <a:p>
            <a:r>
              <a:rPr lang="sv-SE" dirty="0" smtClean="0">
                <a:hlinkClick r:id="rId13"/>
              </a:rPr>
              <a:t>ES Solutions (Sweden)</a:t>
            </a:r>
            <a:endParaRPr lang="sv-SE" dirty="0" smtClean="0"/>
          </a:p>
          <a:p>
            <a:r>
              <a:rPr lang="sv-SE" dirty="0" err="1" smtClean="0">
                <a:hlinkClick r:id="rId14"/>
              </a:rPr>
              <a:t>Magenta</a:t>
            </a:r>
            <a:r>
              <a:rPr lang="sv-SE" dirty="0" smtClean="0">
                <a:hlinkClick r:id="rId14"/>
              </a:rPr>
              <a:t> (</a:t>
            </a:r>
            <a:r>
              <a:rPr lang="sv-SE" dirty="0" err="1" smtClean="0">
                <a:hlinkClick r:id="rId14"/>
              </a:rPr>
              <a:t>Denmark</a:t>
            </a:r>
            <a:r>
              <a:rPr lang="sv-SE" dirty="0" smtClean="0">
                <a:hlinkClick r:id="rId14"/>
              </a:rPr>
              <a:t>)</a:t>
            </a:r>
            <a:endParaRPr lang="sv-SE" dirty="0" smtClean="0"/>
          </a:p>
          <a:p>
            <a:r>
              <a:rPr lang="sv-SE" dirty="0" smtClean="0">
                <a:hlinkClick r:id="rId15"/>
              </a:rPr>
              <a:t>KEEP Solutions LDA (Portugal)</a:t>
            </a:r>
            <a:endParaRPr lang="sv-SE" dirty="0" smtClean="0"/>
          </a:p>
          <a:p>
            <a:r>
              <a:rPr lang="sv-SE" dirty="0" err="1" smtClean="0">
                <a:hlinkClick r:id="rId16"/>
              </a:rPr>
              <a:t>Agência</a:t>
            </a:r>
            <a:r>
              <a:rPr lang="sv-SE" dirty="0" smtClean="0">
                <a:hlinkClick r:id="rId16"/>
              </a:rPr>
              <a:t> para a </a:t>
            </a:r>
            <a:r>
              <a:rPr lang="sv-SE" dirty="0" err="1" smtClean="0">
                <a:hlinkClick r:id="rId16"/>
              </a:rPr>
              <a:t>Modernização</a:t>
            </a:r>
            <a:r>
              <a:rPr lang="sv-SE" dirty="0" smtClean="0">
                <a:hlinkClick r:id="rId16"/>
              </a:rPr>
              <a:t> Administrativa IP - Agency for Public Services Reform, IP (Portugal)</a:t>
            </a:r>
            <a:endParaRPr lang="sv-SE" dirty="0" smtClean="0"/>
          </a:p>
          <a:p>
            <a:r>
              <a:rPr lang="sv-SE" dirty="0" err="1" smtClean="0">
                <a:hlinkClick r:id="rId17"/>
              </a:rPr>
              <a:t>Ministerio</a:t>
            </a:r>
            <a:r>
              <a:rPr lang="sv-SE" dirty="0" smtClean="0">
                <a:hlinkClick r:id="rId17"/>
              </a:rPr>
              <a:t> de Hacienda y </a:t>
            </a:r>
            <a:r>
              <a:rPr lang="sv-SE" dirty="0" err="1" smtClean="0">
                <a:hlinkClick r:id="rId17"/>
              </a:rPr>
              <a:t>Administraciones</a:t>
            </a:r>
            <a:r>
              <a:rPr lang="sv-SE" dirty="0" smtClean="0">
                <a:hlinkClick r:id="rId17"/>
              </a:rPr>
              <a:t> </a:t>
            </a:r>
            <a:r>
              <a:rPr lang="sv-SE" dirty="0" err="1" smtClean="0">
                <a:hlinkClick r:id="rId17"/>
              </a:rPr>
              <a:t>Pública</a:t>
            </a:r>
            <a:r>
              <a:rPr lang="sv-SE" dirty="0" smtClean="0">
                <a:hlinkClick r:id="rId17"/>
              </a:rPr>
              <a:t> - The </a:t>
            </a:r>
            <a:r>
              <a:rPr lang="sv-SE" dirty="0" err="1" smtClean="0">
                <a:hlinkClick r:id="rId17"/>
              </a:rPr>
              <a:t>Ministry</a:t>
            </a:r>
            <a:r>
              <a:rPr lang="sv-SE" dirty="0" smtClean="0">
                <a:hlinkClick r:id="rId17"/>
              </a:rPr>
              <a:t> of </a:t>
            </a:r>
            <a:r>
              <a:rPr lang="sv-SE" dirty="0" err="1" smtClean="0">
                <a:hlinkClick r:id="rId17"/>
              </a:rPr>
              <a:t>Finances</a:t>
            </a:r>
            <a:r>
              <a:rPr lang="sv-SE" dirty="0" smtClean="0">
                <a:hlinkClick r:id="rId17"/>
              </a:rPr>
              <a:t> and Public Administrations (</a:t>
            </a:r>
            <a:r>
              <a:rPr lang="sv-SE" dirty="0" err="1" smtClean="0">
                <a:hlinkClick r:id="rId17"/>
              </a:rPr>
              <a:t>Spain</a:t>
            </a:r>
            <a:r>
              <a:rPr lang="sv-SE" dirty="0" smtClean="0">
                <a:hlinkClick r:id="rId17"/>
              </a:rPr>
              <a:t>)</a:t>
            </a:r>
            <a:endParaRPr lang="sv-SE" dirty="0"/>
          </a:p>
        </p:txBody>
      </p:sp>
    </p:spTree>
    <p:extLst>
      <p:ext uri="{BB962C8B-B14F-4D97-AF65-F5344CB8AC3E}">
        <p14:creationId xmlns:p14="http://schemas.microsoft.com/office/powerpoint/2010/main" val="1379965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4000" dirty="0" smtClean="0"/>
              <a:t>Motivation</a:t>
            </a:r>
            <a:endParaRPr lang="en-GB" sz="4000" dirty="0"/>
          </a:p>
        </p:txBody>
      </p:sp>
      <p:sp>
        <p:nvSpPr>
          <p:cNvPr id="3" name="Content Placeholder 2"/>
          <p:cNvSpPr>
            <a:spLocks noGrp="1"/>
          </p:cNvSpPr>
          <p:nvPr>
            <p:ph idx="1"/>
          </p:nvPr>
        </p:nvSpPr>
        <p:spPr/>
        <p:txBody>
          <a:bodyPr>
            <a:normAutofit fontScale="85000" lnSpcReduction="20000"/>
          </a:bodyPr>
          <a:lstStyle/>
          <a:p>
            <a:pPr algn="just"/>
            <a:r>
              <a:rPr lang="en-US" dirty="0" smtClean="0"/>
              <a:t>Developed in the scope of the EC funded project E-ARK</a:t>
            </a:r>
          </a:p>
          <a:p>
            <a:pPr algn="just"/>
            <a:endParaRPr lang="en-US" dirty="0" smtClean="0"/>
          </a:p>
          <a:p>
            <a:pPr algn="just"/>
            <a:r>
              <a:rPr lang="en-US" dirty="0" smtClean="0"/>
              <a:t>Assess the pilots in the project</a:t>
            </a:r>
          </a:p>
          <a:p>
            <a:pPr lvl="1" algn="just"/>
            <a:r>
              <a:rPr lang="en-US" dirty="0" smtClean="0"/>
              <a:t>At an initial phase, before application of the outputs of the project</a:t>
            </a:r>
          </a:p>
          <a:p>
            <a:pPr lvl="1" algn="just"/>
            <a:r>
              <a:rPr lang="en-US" dirty="0" smtClean="0"/>
              <a:t>At the end, after application of the outputs of the project</a:t>
            </a:r>
          </a:p>
          <a:p>
            <a:pPr marL="457200" lvl="1" indent="0" algn="just">
              <a:buNone/>
            </a:pPr>
            <a:endParaRPr lang="en-US" dirty="0" smtClean="0"/>
          </a:p>
          <a:p>
            <a:pPr algn="just"/>
            <a:r>
              <a:rPr lang="en-US" dirty="0" smtClean="0"/>
              <a:t>Show that the outputs of the project effectively help in the enhancement of Information Governance practice in organizations</a:t>
            </a:r>
          </a:p>
          <a:p>
            <a:pPr lvl="1" algn="just"/>
            <a:endParaRPr lang="en-US" dirty="0"/>
          </a:p>
        </p:txBody>
      </p:sp>
    </p:spTree>
    <p:extLst>
      <p:ext uri="{BB962C8B-B14F-4D97-AF65-F5344CB8AC3E}">
        <p14:creationId xmlns:p14="http://schemas.microsoft.com/office/powerpoint/2010/main" val="1958667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917" b="1581"/>
          <a:stretch/>
        </p:blipFill>
        <p:spPr>
          <a:xfrm>
            <a:off x="1979712" y="116632"/>
            <a:ext cx="5289194" cy="6696744"/>
          </a:xfrm>
          <a:prstGeom prst="rect">
            <a:avLst/>
          </a:prstGeom>
        </p:spPr>
      </p:pic>
      <p:sp>
        <p:nvSpPr>
          <p:cNvPr id="9" name="Rectangle 8"/>
          <p:cNvSpPr/>
          <p:nvPr/>
        </p:nvSpPr>
        <p:spPr>
          <a:xfrm>
            <a:off x="2051720" y="548679"/>
            <a:ext cx="2376264" cy="4968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2051720" y="554859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88055" y="2666053"/>
            <a:ext cx="1368152" cy="369332"/>
          </a:xfrm>
          <a:prstGeom prst="rect">
            <a:avLst/>
          </a:prstGeom>
          <a:noFill/>
        </p:spPr>
        <p:txBody>
          <a:bodyPr wrap="square" rtlCol="0">
            <a:spAutoFit/>
          </a:bodyPr>
          <a:lstStyle/>
          <a:p>
            <a:r>
              <a:rPr lang="en-GB" dirty="0" smtClean="0"/>
              <a:t>COMPLETED</a:t>
            </a:r>
            <a:endParaRPr lang="en-GB" dirty="0"/>
          </a:p>
        </p:txBody>
      </p:sp>
      <p:sp>
        <p:nvSpPr>
          <p:cNvPr id="14" name="TextBox 13"/>
          <p:cNvSpPr txBox="1"/>
          <p:nvPr/>
        </p:nvSpPr>
        <p:spPr>
          <a:xfrm>
            <a:off x="323528" y="5579948"/>
            <a:ext cx="1620180" cy="369332"/>
          </a:xfrm>
          <a:prstGeom prst="rect">
            <a:avLst/>
          </a:prstGeom>
          <a:noFill/>
        </p:spPr>
        <p:txBody>
          <a:bodyPr wrap="square" rtlCol="0">
            <a:spAutoFit/>
          </a:bodyPr>
          <a:lstStyle/>
          <a:p>
            <a:r>
              <a:rPr lang="en-GB" dirty="0" smtClean="0"/>
              <a:t>FUTURE WORK</a:t>
            </a:r>
            <a:endParaRPr lang="en-GB" dirty="0"/>
          </a:p>
        </p:txBody>
      </p:sp>
      <p:sp>
        <p:nvSpPr>
          <p:cNvPr id="15" name="TextBox 14"/>
          <p:cNvSpPr txBox="1"/>
          <p:nvPr/>
        </p:nvSpPr>
        <p:spPr>
          <a:xfrm>
            <a:off x="4235955" y="5949279"/>
            <a:ext cx="3032238" cy="861774"/>
          </a:xfrm>
          <a:prstGeom prst="rect">
            <a:avLst/>
          </a:prstGeom>
          <a:noFill/>
        </p:spPr>
        <p:txBody>
          <a:bodyPr wrap="square" rtlCol="0">
            <a:spAutoFit/>
          </a:bodyPr>
          <a:lstStyle/>
          <a:p>
            <a:pPr algn="just"/>
            <a:r>
              <a:rPr lang="en-GB" sz="1000" dirty="0" smtClean="0"/>
              <a:t>From:</a:t>
            </a:r>
          </a:p>
          <a:p>
            <a:pPr algn="just"/>
            <a:r>
              <a:rPr lang="en-GB" sz="1000" dirty="0" smtClean="0"/>
              <a:t>Procedure model for developing maturity models [J. Becker, R. </a:t>
            </a:r>
            <a:r>
              <a:rPr lang="en-GB" sz="1000" dirty="0" err="1" smtClean="0"/>
              <a:t>Knackstedt</a:t>
            </a:r>
            <a:r>
              <a:rPr lang="en-GB" sz="1000" dirty="0" smtClean="0"/>
              <a:t>, J. </a:t>
            </a:r>
            <a:r>
              <a:rPr lang="en-GB" sz="1000" dirty="0" err="1" smtClean="0"/>
              <a:t>Poppelbuß</a:t>
            </a:r>
            <a:r>
              <a:rPr lang="en-GB" sz="1000" dirty="0" smtClean="0"/>
              <a:t>. “Developing Maturity Models for IT Management – A Procedure Model and its Application”] </a:t>
            </a:r>
            <a:endParaRPr lang="en-GB" sz="1000" dirty="0"/>
          </a:p>
        </p:txBody>
      </p:sp>
    </p:spTree>
    <p:extLst>
      <p:ext uri="{BB962C8B-B14F-4D97-AF65-F5344CB8AC3E}">
        <p14:creationId xmlns:p14="http://schemas.microsoft.com/office/powerpoint/2010/main" val="419772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Maturity Model - Development Method</a:t>
            </a:r>
            <a:endParaRPr lang="pt-PT" dirty="0"/>
          </a:p>
        </p:txBody>
      </p:sp>
      <p:sp>
        <p:nvSpPr>
          <p:cNvPr id="3" name="Marcador de Posição de Conteúdo 2"/>
          <p:cNvSpPr>
            <a:spLocks noGrp="1"/>
          </p:cNvSpPr>
          <p:nvPr>
            <p:ph idx="1"/>
          </p:nvPr>
        </p:nvSpPr>
        <p:spPr/>
        <p:txBody>
          <a:bodyPr>
            <a:normAutofit fontScale="92500" lnSpcReduction="10000"/>
          </a:bodyPr>
          <a:lstStyle/>
          <a:p>
            <a:pPr marL="0" indent="0">
              <a:buNone/>
            </a:pPr>
            <a:r>
              <a:rPr lang="en-US" dirty="0"/>
              <a:t>1. Problem Definition</a:t>
            </a:r>
            <a:br>
              <a:rPr lang="en-US" dirty="0"/>
            </a:br>
            <a:r>
              <a:rPr lang="en-US" dirty="0"/>
              <a:t>2. Comparison of existing maturity </a:t>
            </a:r>
            <a:r>
              <a:rPr lang="en-US" dirty="0" smtClean="0"/>
              <a:t>models</a:t>
            </a:r>
            <a:r>
              <a:rPr lang="en-US" dirty="0"/>
              <a:t/>
            </a:r>
            <a:br>
              <a:rPr lang="en-US" dirty="0"/>
            </a:br>
            <a:r>
              <a:rPr lang="en-US" dirty="0"/>
              <a:t>3. Determination of the development </a:t>
            </a:r>
            <a:r>
              <a:rPr lang="en-US" dirty="0" smtClean="0"/>
              <a:t>strategy</a:t>
            </a:r>
            <a:r>
              <a:rPr lang="en-US" dirty="0"/>
              <a:t/>
            </a:r>
            <a:br>
              <a:rPr lang="en-US" dirty="0"/>
            </a:br>
            <a:r>
              <a:rPr lang="en-US" dirty="0"/>
              <a:t>4. Iterative maturity model development</a:t>
            </a:r>
            <a:br>
              <a:rPr lang="en-US" dirty="0"/>
            </a:br>
            <a:r>
              <a:rPr lang="en-US" dirty="0"/>
              <a:t>5. Conception of transfer and evaluation</a:t>
            </a:r>
            <a:br>
              <a:rPr lang="en-US" dirty="0"/>
            </a:br>
            <a:r>
              <a:rPr lang="en-US" dirty="0"/>
              <a:t>6. Implementation of transfer media</a:t>
            </a:r>
            <a:br>
              <a:rPr lang="en-US" dirty="0"/>
            </a:br>
            <a:r>
              <a:rPr lang="en-US" dirty="0"/>
              <a:t>7. Evaluation</a:t>
            </a:r>
            <a:br>
              <a:rPr lang="en-US" dirty="0"/>
            </a:br>
            <a:r>
              <a:rPr lang="en-US" dirty="0"/>
              <a:t>8. Repeat steps 4 to 7 until satisfaction</a:t>
            </a:r>
            <a:br>
              <a:rPr lang="en-US" dirty="0"/>
            </a:br>
            <a:r>
              <a:rPr lang="en-US" dirty="0"/>
              <a:t/>
            </a:r>
            <a:br>
              <a:rPr lang="en-US" dirty="0"/>
            </a:br>
            <a:endParaRPr lang="pt-PT" dirty="0"/>
          </a:p>
        </p:txBody>
      </p:sp>
    </p:spTree>
    <p:extLst>
      <p:ext uri="{BB962C8B-B14F-4D97-AF65-F5344CB8AC3E}">
        <p14:creationId xmlns:p14="http://schemas.microsoft.com/office/powerpoint/2010/main" val="2582510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4000" dirty="0" smtClean="0"/>
              <a:t>Maturity Model - Development Method</a:t>
            </a:r>
            <a:endParaRPr lang="en-GB" sz="4000" dirty="0"/>
          </a:p>
        </p:txBody>
      </p:sp>
      <p:sp>
        <p:nvSpPr>
          <p:cNvPr id="3" name="Content Placeholder 2"/>
          <p:cNvSpPr>
            <a:spLocks noGrp="1"/>
          </p:cNvSpPr>
          <p:nvPr>
            <p:ph idx="1"/>
          </p:nvPr>
        </p:nvSpPr>
        <p:spPr>
          <a:xfrm>
            <a:off x="539552" y="1556792"/>
            <a:ext cx="8458200" cy="4419600"/>
          </a:xfrm>
        </p:spPr>
        <p:txBody>
          <a:bodyPr/>
          <a:lstStyle/>
          <a:p>
            <a:pPr lvl="0"/>
            <a:r>
              <a:rPr lang="en-US" sz="2000" dirty="0" smtClean="0"/>
              <a:t>Requirements (detailed in the development method)</a:t>
            </a:r>
            <a:endParaRPr lang="en-US" sz="2000" dirty="0"/>
          </a:p>
          <a:p>
            <a:pPr lvl="1"/>
            <a:r>
              <a:rPr lang="en-US" sz="1600" dirty="0" smtClean="0"/>
              <a:t>R1</a:t>
            </a:r>
            <a:r>
              <a:rPr lang="en-US" sz="1600" b="1" dirty="0" smtClean="0"/>
              <a:t> </a:t>
            </a:r>
            <a:r>
              <a:rPr lang="en-US" sz="1600" b="1" dirty="0"/>
              <a:t>– A Comparison with existing maturity models</a:t>
            </a:r>
            <a:r>
              <a:rPr lang="en-US" sz="1600" dirty="0"/>
              <a:t> </a:t>
            </a:r>
            <a:r>
              <a:rPr lang="en-US" sz="1600" dirty="0" smtClean="0"/>
              <a:t>(…);</a:t>
            </a:r>
          </a:p>
          <a:p>
            <a:pPr lvl="1"/>
            <a:r>
              <a:rPr lang="en-US" sz="1600" dirty="0" smtClean="0"/>
              <a:t>R2 </a:t>
            </a:r>
            <a:r>
              <a:rPr lang="en-US" sz="1600" dirty="0"/>
              <a:t>– </a:t>
            </a:r>
            <a:r>
              <a:rPr lang="en-US" sz="1600" b="1" dirty="0"/>
              <a:t>Iterative Procedures</a:t>
            </a:r>
            <a:r>
              <a:rPr lang="en-US" sz="1600" dirty="0"/>
              <a:t> are </a:t>
            </a:r>
            <a:r>
              <a:rPr lang="en-US" sz="1600" dirty="0" smtClean="0"/>
              <a:t>followed (…);</a:t>
            </a:r>
            <a:endParaRPr lang="pt-PT" sz="1600" dirty="0"/>
          </a:p>
          <a:p>
            <a:pPr lvl="1"/>
            <a:r>
              <a:rPr lang="en-US" sz="1600" dirty="0"/>
              <a:t>R3 – </a:t>
            </a:r>
            <a:r>
              <a:rPr lang="en-US" sz="1600" dirty="0" smtClean="0"/>
              <a:t>(…) </a:t>
            </a:r>
            <a:r>
              <a:rPr lang="en-US" sz="1600" dirty="0"/>
              <a:t>maturity model should pass through an iterative </a:t>
            </a:r>
            <a:r>
              <a:rPr lang="en-US" sz="1600" b="1" dirty="0"/>
              <a:t>Evaluation</a:t>
            </a:r>
            <a:r>
              <a:rPr lang="en-US" sz="1600" dirty="0"/>
              <a:t> step;</a:t>
            </a:r>
            <a:endParaRPr lang="pt-PT" sz="1600" dirty="0"/>
          </a:p>
          <a:p>
            <a:pPr lvl="1"/>
            <a:r>
              <a:rPr lang="en-US" sz="1600" dirty="0"/>
              <a:t>R4 – </a:t>
            </a:r>
            <a:r>
              <a:rPr lang="en-US" sz="1600" dirty="0" smtClean="0"/>
              <a:t>(…) </a:t>
            </a:r>
            <a:r>
              <a:rPr lang="en-US" sz="1600" dirty="0"/>
              <a:t>maturity models should follow a </a:t>
            </a:r>
            <a:r>
              <a:rPr lang="en-US" sz="1600" b="1" dirty="0"/>
              <a:t>Multi-methodological Procedure</a:t>
            </a:r>
            <a:r>
              <a:rPr lang="en-US" sz="1600" dirty="0"/>
              <a:t> </a:t>
            </a:r>
            <a:r>
              <a:rPr lang="en-US" sz="1600" dirty="0" smtClean="0"/>
              <a:t>(…);</a:t>
            </a:r>
            <a:endParaRPr lang="pt-PT" sz="1600" dirty="0"/>
          </a:p>
          <a:p>
            <a:pPr lvl="1"/>
            <a:r>
              <a:rPr lang="en-US" sz="1600" dirty="0"/>
              <a:t>R5 – </a:t>
            </a:r>
            <a:r>
              <a:rPr lang="en-US" sz="1600" dirty="0" smtClean="0"/>
              <a:t>(…) there </a:t>
            </a:r>
            <a:r>
              <a:rPr lang="en-US" sz="1600" dirty="0"/>
              <a:t>should be a clear </a:t>
            </a:r>
            <a:r>
              <a:rPr lang="en-US" sz="1600" b="1" dirty="0"/>
              <a:t>Identification of Problem Relevance</a:t>
            </a:r>
            <a:r>
              <a:rPr lang="en-US" sz="1600" dirty="0"/>
              <a:t> </a:t>
            </a:r>
            <a:r>
              <a:rPr lang="pt-PT" sz="1600" dirty="0" smtClean="0"/>
              <a:t>(...);</a:t>
            </a:r>
            <a:endParaRPr lang="pt-PT" sz="1600" dirty="0"/>
          </a:p>
          <a:p>
            <a:pPr lvl="1"/>
            <a:r>
              <a:rPr lang="en-US" sz="1600" dirty="0"/>
              <a:t>R6 – </a:t>
            </a:r>
            <a:r>
              <a:rPr lang="en-US" sz="1600" b="1" dirty="0"/>
              <a:t>Problem </a:t>
            </a:r>
            <a:r>
              <a:rPr lang="en-US" sz="1600" b="1" dirty="0" smtClean="0"/>
              <a:t>Definition</a:t>
            </a:r>
            <a:r>
              <a:rPr lang="en-US" sz="1600" dirty="0" smtClean="0"/>
              <a:t> (…);</a:t>
            </a:r>
            <a:endParaRPr lang="pt-PT" sz="1600" dirty="0"/>
          </a:p>
          <a:p>
            <a:pPr lvl="1"/>
            <a:r>
              <a:rPr lang="en-US" sz="1600" dirty="0"/>
              <a:t>R7 – </a:t>
            </a:r>
            <a:r>
              <a:rPr lang="en-US" sz="1600" dirty="0" smtClean="0"/>
              <a:t>(…) </a:t>
            </a:r>
            <a:r>
              <a:rPr lang="en-US" sz="1600" b="1" dirty="0" smtClean="0"/>
              <a:t>Targeted </a:t>
            </a:r>
            <a:r>
              <a:rPr lang="en-US" sz="1600" b="1" dirty="0"/>
              <a:t>Presentation of Results</a:t>
            </a:r>
            <a:r>
              <a:rPr lang="en-US" sz="1600" dirty="0"/>
              <a:t> </a:t>
            </a:r>
            <a:r>
              <a:rPr lang="en-US" sz="1600" dirty="0" smtClean="0"/>
              <a:t>(…);</a:t>
            </a:r>
            <a:endParaRPr lang="pt-PT" sz="1600" dirty="0"/>
          </a:p>
          <a:p>
            <a:pPr lvl="1"/>
            <a:r>
              <a:rPr lang="en-US" sz="1600" dirty="0"/>
              <a:t>R8 – </a:t>
            </a:r>
            <a:r>
              <a:rPr lang="en-US" sz="1600" dirty="0" smtClean="0"/>
              <a:t>(…) maturity </a:t>
            </a:r>
            <a:r>
              <a:rPr lang="en-US" sz="1600" dirty="0"/>
              <a:t>model must include </a:t>
            </a:r>
            <a:r>
              <a:rPr lang="en-US" sz="1600" b="1" dirty="0"/>
              <a:t>Scientific </a:t>
            </a:r>
            <a:r>
              <a:rPr lang="en-US" sz="1600" b="1" dirty="0" smtClean="0"/>
              <a:t>Documentation </a:t>
            </a:r>
            <a:r>
              <a:rPr lang="en-US" sz="1600" dirty="0" smtClean="0"/>
              <a:t>(…).</a:t>
            </a:r>
            <a:endParaRPr lang="pt-PT" sz="1600" dirty="0"/>
          </a:p>
        </p:txBody>
      </p:sp>
    </p:spTree>
    <p:extLst>
      <p:ext uri="{BB962C8B-B14F-4D97-AF65-F5344CB8AC3E}">
        <p14:creationId xmlns:p14="http://schemas.microsoft.com/office/powerpoint/2010/main" val="1251576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4000" dirty="0"/>
              <a:t>Maturity Model - Problem </a:t>
            </a:r>
            <a:r>
              <a:rPr lang="en-GB" sz="4000" dirty="0" smtClean="0"/>
              <a:t>Definition</a:t>
            </a:r>
            <a:endParaRPr lang="en-GB" sz="4000" dirty="0"/>
          </a:p>
        </p:txBody>
      </p:sp>
      <p:sp>
        <p:nvSpPr>
          <p:cNvPr id="3" name="Content Placeholder 2"/>
          <p:cNvSpPr>
            <a:spLocks noGrp="1"/>
          </p:cNvSpPr>
          <p:nvPr>
            <p:ph idx="1"/>
          </p:nvPr>
        </p:nvSpPr>
        <p:spPr/>
        <p:txBody>
          <a:bodyPr>
            <a:normAutofit/>
          </a:bodyPr>
          <a:lstStyle/>
          <a:p>
            <a:pPr algn="just"/>
            <a:r>
              <a:rPr lang="en-GB" sz="2400" dirty="0" smtClean="0"/>
              <a:t>Define Information Governance as a framework to optimize the value of information to the actors involved</a:t>
            </a:r>
          </a:p>
          <a:p>
            <a:pPr algn="just"/>
            <a:r>
              <a:rPr lang="en-GB" sz="2400" dirty="0"/>
              <a:t>Promote IG as an holistic concept</a:t>
            </a:r>
          </a:p>
          <a:p>
            <a:pPr algn="just"/>
            <a:r>
              <a:rPr lang="en-GB" sz="2400" dirty="0" smtClean="0"/>
              <a:t>Assure that the application of IG policies can be measured and consequently refined based on the evaluation</a:t>
            </a:r>
          </a:p>
        </p:txBody>
      </p:sp>
      <p:pic>
        <p:nvPicPr>
          <p:cNvPr id="7" name="Picture 6"/>
          <p:cNvPicPr>
            <a:picLocks noChangeAspect="1"/>
          </p:cNvPicPr>
          <p:nvPr/>
        </p:nvPicPr>
        <p:blipFill>
          <a:blip r:embed="rId3"/>
          <a:stretch>
            <a:fillRect/>
          </a:stretch>
        </p:blipFill>
        <p:spPr>
          <a:xfrm>
            <a:off x="2699792" y="4365104"/>
            <a:ext cx="3744416" cy="1656026"/>
          </a:xfrm>
          <a:prstGeom prst="rect">
            <a:avLst/>
          </a:prstGeom>
        </p:spPr>
      </p:pic>
    </p:spTree>
    <p:extLst>
      <p:ext uri="{BB962C8B-B14F-4D97-AF65-F5344CB8AC3E}">
        <p14:creationId xmlns:p14="http://schemas.microsoft.com/office/powerpoint/2010/main" val="22818549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a:t>Maturity Model - Development </a:t>
            </a:r>
            <a:r>
              <a:rPr lang="en-GB" dirty="0" smtClean="0"/>
              <a:t>Strategy</a:t>
            </a:r>
            <a:endParaRPr lang="en-GB" dirty="0"/>
          </a:p>
        </p:txBody>
      </p:sp>
      <p:sp>
        <p:nvSpPr>
          <p:cNvPr id="3" name="Content Placeholder 2"/>
          <p:cNvSpPr>
            <a:spLocks noGrp="1"/>
          </p:cNvSpPr>
          <p:nvPr>
            <p:ph idx="1"/>
          </p:nvPr>
        </p:nvSpPr>
        <p:spPr>
          <a:xfrm>
            <a:off x="533400" y="1524000"/>
            <a:ext cx="8458200" cy="2481064"/>
          </a:xfrm>
        </p:spPr>
        <p:txBody>
          <a:bodyPr/>
          <a:lstStyle/>
          <a:p>
            <a:pPr marL="457200" indent="-457200">
              <a:buFont typeface="+mj-lt"/>
              <a:buAutoNum type="arabicPeriod"/>
            </a:pPr>
            <a:r>
              <a:rPr lang="en-GB" dirty="0"/>
              <a:t>Create our maturity model architecture (i.e. define stages and dimensions)</a:t>
            </a:r>
          </a:p>
          <a:p>
            <a:pPr marL="457200" indent="-457200">
              <a:buFont typeface="+mj-lt"/>
              <a:buAutoNum type="arabicPeriod"/>
            </a:pPr>
            <a:r>
              <a:rPr lang="en-GB" dirty="0" smtClean="0"/>
              <a:t>Use literature analysis to populate our levels </a:t>
            </a:r>
          </a:p>
          <a:p>
            <a:pPr marL="0" indent="0">
              <a:buNone/>
            </a:pPr>
            <a:endParaRPr lang="en-GB" dirty="0"/>
          </a:p>
        </p:txBody>
      </p:sp>
      <p:sp>
        <p:nvSpPr>
          <p:cNvPr id="5" name="TextBox 4"/>
          <p:cNvSpPr txBox="1"/>
          <p:nvPr/>
        </p:nvSpPr>
        <p:spPr>
          <a:xfrm>
            <a:off x="755576" y="3789040"/>
            <a:ext cx="8136904" cy="1477328"/>
          </a:xfrm>
          <a:prstGeom prst="rect">
            <a:avLst/>
          </a:prstGeom>
          <a:noFill/>
        </p:spPr>
        <p:txBody>
          <a:bodyPr wrap="square" numCol="3" rtlCol="0">
            <a:spAutoFit/>
          </a:bodyPr>
          <a:lstStyle/>
          <a:p>
            <a:pPr marL="285750" indent="-285750">
              <a:buFont typeface="Arial" panose="020B0604020202020204" pitchFamily="34" charset="0"/>
              <a:buChar char="•"/>
            </a:pPr>
            <a:r>
              <a:rPr lang="en-GB" b="1" dirty="0" smtClean="0"/>
              <a:t>ISO16363 (TRAC)</a:t>
            </a:r>
          </a:p>
          <a:p>
            <a:pPr marL="285750" indent="-285750">
              <a:buFont typeface="Arial" panose="020B0604020202020204" pitchFamily="34" charset="0"/>
              <a:buChar char="•"/>
            </a:pPr>
            <a:r>
              <a:rPr lang="en-GB" b="1" dirty="0" smtClean="0"/>
              <a:t>ISO14721 (OAIS)</a:t>
            </a:r>
          </a:p>
          <a:p>
            <a:pPr marL="285750" indent="-285750">
              <a:buFont typeface="Arial" panose="020B0604020202020204" pitchFamily="34" charset="0"/>
              <a:buChar char="•"/>
            </a:pPr>
            <a:r>
              <a:rPr lang="en-GB" b="1" dirty="0" smtClean="0"/>
              <a:t>ISO20652 (PAIMAS)</a:t>
            </a:r>
          </a:p>
          <a:p>
            <a:pPr marL="285750" indent="-285750">
              <a:buFont typeface="Arial" panose="020B0604020202020204" pitchFamily="34" charset="0"/>
              <a:buChar char="•"/>
            </a:pPr>
            <a:r>
              <a:rPr lang="en-GB" dirty="0" smtClean="0"/>
              <a:t>ISO15489</a:t>
            </a:r>
          </a:p>
          <a:p>
            <a:pPr marL="285750" indent="-285750">
              <a:buFont typeface="Arial" panose="020B0604020202020204" pitchFamily="34" charset="0"/>
              <a:buChar char="•"/>
            </a:pPr>
            <a:r>
              <a:rPr lang="en-GB" dirty="0" smtClean="0"/>
              <a:t>ISO30300/1</a:t>
            </a:r>
          </a:p>
          <a:p>
            <a:pPr marL="285750" indent="-285750">
              <a:buFont typeface="Arial" panose="020B0604020202020204" pitchFamily="34" charset="0"/>
              <a:buChar char="•"/>
            </a:pPr>
            <a:r>
              <a:rPr lang="en-GB" dirty="0" smtClean="0"/>
              <a:t>MoReq2010</a:t>
            </a:r>
          </a:p>
          <a:p>
            <a:pPr marL="285750" indent="-285750">
              <a:buFont typeface="Arial" panose="020B0604020202020204" pitchFamily="34" charset="0"/>
              <a:buChar char="•"/>
            </a:pPr>
            <a:r>
              <a:rPr lang="en-GB" dirty="0" smtClean="0"/>
              <a:t>ISO/IEC 38500</a:t>
            </a:r>
          </a:p>
          <a:p>
            <a:pPr marL="285750" indent="-285750">
              <a:buFont typeface="Arial" panose="020B0604020202020204" pitchFamily="34" charset="0"/>
              <a:buChar char="•"/>
            </a:pPr>
            <a:r>
              <a:rPr lang="en-GB" dirty="0" smtClean="0"/>
              <a:t>ISO11442</a:t>
            </a:r>
          </a:p>
          <a:p>
            <a:pPr marL="285750" indent="-285750">
              <a:buFont typeface="Arial" panose="020B0604020202020204" pitchFamily="34" charset="0"/>
              <a:buChar char="•"/>
            </a:pPr>
            <a:r>
              <a:rPr lang="en-GB" dirty="0" smtClean="0"/>
              <a:t>ISO13008</a:t>
            </a:r>
          </a:p>
          <a:p>
            <a:pPr marL="285750" indent="-285750">
              <a:buFont typeface="Arial" panose="020B0604020202020204" pitchFamily="34" charset="0"/>
              <a:buChar char="•"/>
            </a:pPr>
            <a:r>
              <a:rPr lang="en-GB" dirty="0" smtClean="0"/>
              <a:t>ISACA – COBIT</a:t>
            </a:r>
          </a:p>
          <a:p>
            <a:pPr marL="285750" indent="-285750">
              <a:buFont typeface="Arial" panose="020B0604020202020204" pitchFamily="34" charset="0"/>
              <a:buChar char="•"/>
            </a:pPr>
            <a:r>
              <a:rPr lang="en-GB" dirty="0" smtClean="0"/>
              <a:t>ITIL</a:t>
            </a:r>
          </a:p>
          <a:p>
            <a:pPr marL="285750" indent="-285750">
              <a:buFont typeface="Arial" panose="020B0604020202020204" pitchFamily="34" charset="0"/>
              <a:buChar char="•"/>
            </a:pPr>
            <a:r>
              <a:rPr lang="en-GB" dirty="0" smtClean="0"/>
              <a:t>TOGAF</a:t>
            </a:r>
          </a:p>
        </p:txBody>
      </p:sp>
    </p:spTree>
    <p:extLst>
      <p:ext uri="{BB962C8B-B14F-4D97-AF65-F5344CB8AC3E}">
        <p14:creationId xmlns:p14="http://schemas.microsoft.com/office/powerpoint/2010/main" val="2520388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a:t>Maturity Model - Development </a:t>
            </a:r>
            <a:r>
              <a:rPr lang="en-GB" dirty="0" smtClean="0"/>
              <a:t>Strategy</a:t>
            </a:r>
            <a:endParaRPr lang="en-GB" dirty="0"/>
          </a:p>
        </p:txBody>
      </p:sp>
      <p:sp>
        <p:nvSpPr>
          <p:cNvPr id="3" name="Content Placeholder 2"/>
          <p:cNvSpPr>
            <a:spLocks noGrp="1"/>
          </p:cNvSpPr>
          <p:nvPr>
            <p:ph idx="1"/>
          </p:nvPr>
        </p:nvSpPr>
        <p:spPr>
          <a:xfrm>
            <a:off x="539552" y="1628800"/>
            <a:ext cx="8458200" cy="3921224"/>
          </a:xfrm>
        </p:spPr>
        <p:txBody>
          <a:bodyPr/>
          <a:lstStyle/>
          <a:p>
            <a:r>
              <a:rPr lang="en-GB" dirty="0" smtClean="0"/>
              <a:t>For the first iteration we used the ISO16363, ISO14721 and ISO20652 to create a maturity model.</a:t>
            </a:r>
          </a:p>
          <a:p>
            <a:endParaRPr lang="en-GB" dirty="0"/>
          </a:p>
          <a:p>
            <a:r>
              <a:rPr lang="en-GB" dirty="0" smtClean="0"/>
              <a:t>In the second version further reference documents will be analysed and considered for the maturity model, if deemed relevant.</a:t>
            </a:r>
            <a:endParaRPr lang="en-GB" dirty="0"/>
          </a:p>
        </p:txBody>
      </p:sp>
    </p:spTree>
    <p:extLst>
      <p:ext uri="{BB962C8B-B14F-4D97-AF65-F5344CB8AC3E}">
        <p14:creationId xmlns:p14="http://schemas.microsoft.com/office/powerpoint/2010/main" val="32501785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a:t>Maturity Model - Development </a:t>
            </a:r>
            <a:r>
              <a:rPr lang="en-GB" dirty="0" smtClean="0"/>
              <a:t>Strategy</a:t>
            </a:r>
            <a:endParaRPr lang="en-GB" dirty="0"/>
          </a:p>
        </p:txBody>
      </p:sp>
      <p:sp>
        <p:nvSpPr>
          <p:cNvPr id="8" name="Content Placeholder 2"/>
          <p:cNvSpPr>
            <a:spLocks noGrp="1"/>
          </p:cNvSpPr>
          <p:nvPr>
            <p:ph idx="1"/>
          </p:nvPr>
        </p:nvSpPr>
        <p:spPr/>
        <p:txBody>
          <a:bodyPr/>
          <a:lstStyle/>
          <a:p>
            <a:r>
              <a:rPr lang="pt-PT" dirty="0" err="1" smtClean="0"/>
              <a:t>Dimensions</a:t>
            </a:r>
            <a:endParaRPr lang="pt-PT" dirty="0" smtClean="0"/>
          </a:p>
          <a:p>
            <a:pPr lvl="1"/>
            <a:r>
              <a:rPr lang="pt-PT" dirty="0" err="1" smtClean="0"/>
              <a:t>Management</a:t>
            </a:r>
            <a:endParaRPr lang="pt-PT" dirty="0" smtClean="0"/>
          </a:p>
          <a:p>
            <a:pPr marL="457200" lvl="1" indent="0" algn="just">
              <a:buNone/>
            </a:pPr>
            <a:r>
              <a:rPr lang="pt-PT" dirty="0" smtClean="0"/>
              <a:t>	</a:t>
            </a:r>
            <a:r>
              <a:rPr lang="en-US" dirty="0"/>
              <a:t>“The term management refers to all the </a:t>
            </a:r>
            <a:r>
              <a:rPr lang="en-US" b="1" dirty="0"/>
              <a:t>activities</a:t>
            </a:r>
            <a:r>
              <a:rPr lang="en-US" dirty="0"/>
              <a:t> that are used to </a:t>
            </a:r>
            <a:r>
              <a:rPr lang="en-US" b="1" dirty="0"/>
              <a:t>coordinate, direct, and control an </a:t>
            </a:r>
            <a:r>
              <a:rPr lang="en-US" b="1" dirty="0" smtClean="0"/>
              <a:t>organization</a:t>
            </a:r>
            <a:r>
              <a:rPr lang="en-US" dirty="0" smtClean="0"/>
              <a:t>. ISO </a:t>
            </a:r>
            <a:r>
              <a:rPr lang="en-US" dirty="0"/>
              <a:t>9000 uses the term top management to refer to people.” </a:t>
            </a:r>
            <a:r>
              <a:rPr lang="en-US" dirty="0" smtClean="0"/>
              <a:t>[ISO9000]</a:t>
            </a:r>
            <a:r>
              <a:rPr lang="pt-PT" dirty="0" smtClean="0"/>
              <a:t> </a:t>
            </a:r>
          </a:p>
          <a:p>
            <a:pPr marL="457200" lvl="1" indent="0">
              <a:buNone/>
            </a:pPr>
            <a:endParaRPr lang="pt-PT" dirty="0" smtClean="0"/>
          </a:p>
        </p:txBody>
      </p:sp>
    </p:spTree>
    <p:extLst>
      <p:ext uri="{BB962C8B-B14F-4D97-AF65-F5344CB8AC3E}">
        <p14:creationId xmlns:p14="http://schemas.microsoft.com/office/powerpoint/2010/main" val="27887159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a:t>Maturity Model - Development </a:t>
            </a:r>
            <a:r>
              <a:rPr lang="en-GB" dirty="0" smtClean="0"/>
              <a:t>Strategy</a:t>
            </a:r>
            <a:endParaRPr lang="en-GB" dirty="0"/>
          </a:p>
        </p:txBody>
      </p:sp>
      <p:sp>
        <p:nvSpPr>
          <p:cNvPr id="8" name="Content Placeholder 2"/>
          <p:cNvSpPr>
            <a:spLocks noGrp="1"/>
          </p:cNvSpPr>
          <p:nvPr>
            <p:ph idx="1"/>
          </p:nvPr>
        </p:nvSpPr>
        <p:spPr/>
        <p:txBody>
          <a:bodyPr>
            <a:normAutofit lnSpcReduction="10000"/>
          </a:bodyPr>
          <a:lstStyle/>
          <a:p>
            <a:r>
              <a:rPr lang="pt-PT" dirty="0" err="1" smtClean="0"/>
              <a:t>Dimensions</a:t>
            </a:r>
            <a:endParaRPr lang="pt-PT" dirty="0" smtClean="0"/>
          </a:p>
          <a:p>
            <a:pPr lvl="1"/>
            <a:r>
              <a:rPr lang="pt-PT" dirty="0" smtClean="0"/>
              <a:t>Processes</a:t>
            </a:r>
          </a:p>
          <a:p>
            <a:pPr marL="457200" lvl="1" indent="0" algn="just">
              <a:buNone/>
            </a:pPr>
            <a:r>
              <a:rPr lang="pt-PT" dirty="0" smtClean="0"/>
              <a:t>	</a:t>
            </a:r>
            <a:r>
              <a:rPr lang="en-US" dirty="0"/>
              <a:t>“A process is a </a:t>
            </a:r>
            <a:r>
              <a:rPr lang="en-US" b="1" dirty="0"/>
              <a:t>set of activities that are interrelated or that interact with one another</a:t>
            </a:r>
            <a:r>
              <a:rPr lang="en-US" dirty="0"/>
              <a:t>. Processes use resources to </a:t>
            </a:r>
            <a:r>
              <a:rPr lang="en-US" b="1" dirty="0"/>
              <a:t>transform inputs into outputs</a:t>
            </a:r>
            <a:r>
              <a:rPr lang="en-US" dirty="0"/>
              <a:t>. Processes are interconnected because the output from one process becomes the input for another process. In effect, processes are “glued” together by means of such input output relationships.” [ISO9000]</a:t>
            </a:r>
            <a:r>
              <a:rPr lang="pt-PT" dirty="0"/>
              <a:t> </a:t>
            </a:r>
          </a:p>
          <a:p>
            <a:pPr marL="457200" lvl="1" indent="0">
              <a:buNone/>
            </a:pPr>
            <a:endParaRPr lang="pt-PT" dirty="0" smtClean="0"/>
          </a:p>
        </p:txBody>
      </p:sp>
    </p:spTree>
    <p:extLst>
      <p:ext uri="{BB962C8B-B14F-4D97-AF65-F5344CB8AC3E}">
        <p14:creationId xmlns:p14="http://schemas.microsoft.com/office/powerpoint/2010/main" val="16728293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a:t>Maturity Model - Development </a:t>
            </a:r>
            <a:r>
              <a:rPr lang="en-GB" dirty="0" smtClean="0"/>
              <a:t>Strategy</a:t>
            </a:r>
            <a:endParaRPr lang="en-GB" dirty="0"/>
          </a:p>
        </p:txBody>
      </p:sp>
      <p:sp>
        <p:nvSpPr>
          <p:cNvPr id="8" name="Content Placeholder 2"/>
          <p:cNvSpPr>
            <a:spLocks noGrp="1"/>
          </p:cNvSpPr>
          <p:nvPr>
            <p:ph idx="1"/>
          </p:nvPr>
        </p:nvSpPr>
        <p:spPr/>
        <p:txBody>
          <a:bodyPr>
            <a:normAutofit fontScale="92500" lnSpcReduction="10000"/>
          </a:bodyPr>
          <a:lstStyle/>
          <a:p>
            <a:r>
              <a:rPr lang="en-US" smtClean="0"/>
              <a:t>Dimensions</a:t>
            </a:r>
          </a:p>
          <a:p>
            <a:pPr lvl="1"/>
            <a:r>
              <a:rPr lang="en-US" smtClean="0"/>
              <a:t>Infrastructure</a:t>
            </a:r>
          </a:p>
          <a:p>
            <a:pPr marL="457200" lvl="1" indent="0" algn="just">
              <a:buNone/>
            </a:pPr>
            <a:r>
              <a:rPr lang="en-US" smtClean="0"/>
              <a:t>	“The term infrastructure refers to the </a:t>
            </a:r>
            <a:r>
              <a:rPr lang="en-US" b="1" smtClean="0"/>
              <a:t>entire system of facilities</a:t>
            </a:r>
            <a:r>
              <a:rPr lang="en-US" smtClean="0"/>
              <a:t>, </a:t>
            </a:r>
            <a:r>
              <a:rPr lang="en-US" b="1" smtClean="0"/>
              <a:t>equipment</a:t>
            </a:r>
            <a:r>
              <a:rPr lang="en-US" smtClean="0"/>
              <a:t>, and </a:t>
            </a:r>
            <a:r>
              <a:rPr lang="en-US" b="1" smtClean="0"/>
              <a:t>services</a:t>
            </a:r>
            <a:r>
              <a:rPr lang="en-US" smtClean="0"/>
              <a:t> that an organization needs in order to function. According to ISO 9001, Part 6.3, the term infrastructure includes </a:t>
            </a:r>
            <a:r>
              <a:rPr lang="en-US" b="1" smtClean="0"/>
              <a:t>buildings</a:t>
            </a:r>
            <a:r>
              <a:rPr lang="en-US" smtClean="0"/>
              <a:t> and </a:t>
            </a:r>
            <a:r>
              <a:rPr lang="en-US" b="1" smtClean="0"/>
              <a:t>workspaces</a:t>
            </a:r>
            <a:r>
              <a:rPr lang="en-US" smtClean="0"/>
              <a:t> (including related utilities), process </a:t>
            </a:r>
            <a:r>
              <a:rPr lang="en-US" b="1" smtClean="0"/>
              <a:t>equipment</a:t>
            </a:r>
            <a:r>
              <a:rPr lang="en-US" smtClean="0"/>
              <a:t> (both hardware and software), </a:t>
            </a:r>
            <a:r>
              <a:rPr lang="en-US" b="1" smtClean="0"/>
              <a:t>support services </a:t>
            </a:r>
            <a:r>
              <a:rPr lang="en-US" smtClean="0"/>
              <a:t>(such as transportation and communications), and </a:t>
            </a:r>
            <a:r>
              <a:rPr lang="en-US" b="1" smtClean="0"/>
              <a:t>information systems</a:t>
            </a:r>
            <a:r>
              <a:rPr lang="en-US" smtClean="0"/>
              <a:t>.” [ISO9000] </a:t>
            </a:r>
          </a:p>
          <a:p>
            <a:pPr lvl="1"/>
            <a:endParaRPr lang="en-US" smtClean="0"/>
          </a:p>
        </p:txBody>
      </p:sp>
    </p:spTree>
    <p:extLst>
      <p:ext uri="{BB962C8B-B14F-4D97-AF65-F5344CB8AC3E}">
        <p14:creationId xmlns:p14="http://schemas.microsoft.com/office/powerpoint/2010/main" val="963230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Objectives</a:t>
            </a:r>
            <a:r>
              <a:rPr lang="sv-SE" dirty="0" smtClean="0"/>
              <a:t> of the </a:t>
            </a:r>
            <a:r>
              <a:rPr lang="sv-SE" dirty="0" err="1" smtClean="0"/>
              <a:t>project</a:t>
            </a:r>
            <a:r>
              <a:rPr lang="sv-SE" dirty="0" smtClean="0"/>
              <a:t> E-ARK</a:t>
            </a:r>
            <a:endParaRPr lang="sv-SE" dirty="0"/>
          </a:p>
        </p:txBody>
      </p:sp>
      <p:sp>
        <p:nvSpPr>
          <p:cNvPr id="3" name="Content Placeholder 2"/>
          <p:cNvSpPr>
            <a:spLocks noGrp="1"/>
          </p:cNvSpPr>
          <p:nvPr>
            <p:ph idx="1"/>
          </p:nvPr>
        </p:nvSpPr>
        <p:spPr/>
        <p:txBody>
          <a:bodyPr>
            <a:noAutofit/>
          </a:bodyPr>
          <a:lstStyle/>
          <a:p>
            <a:pPr marL="0" indent="0" algn="just">
              <a:buNone/>
            </a:pPr>
            <a:r>
              <a:rPr lang="en-US" sz="1600" b="1" dirty="0" smtClean="0"/>
              <a:t>E-ARK will create and pilot a pan-European methodology for electronic document archiving, gathering existing national and international best practices, that will keep records and databases authentic and usable over time.</a:t>
            </a:r>
          </a:p>
          <a:p>
            <a:pPr lvl="1">
              <a:spcBef>
                <a:spcPts val="600"/>
              </a:spcBef>
              <a:buFont typeface="Wingdings" pitchFamily="2" charset="2"/>
              <a:buChar char="Ø"/>
            </a:pPr>
            <a:r>
              <a:rPr lang="en-US" sz="1300" b="1" dirty="0" smtClean="0"/>
              <a:t>Methodology</a:t>
            </a:r>
            <a:r>
              <a:rPr lang="en-US" sz="1300" dirty="0" smtClean="0"/>
              <a:t> - will be implemented in an open pilot in various national contexts, using existing, near-to-market tools, and services developed by the partners</a:t>
            </a:r>
          </a:p>
          <a:p>
            <a:pPr lvl="1">
              <a:spcBef>
                <a:spcPts val="600"/>
              </a:spcBef>
              <a:buFont typeface="Wingdings" pitchFamily="2" charset="2"/>
              <a:buChar char="Ø"/>
            </a:pPr>
            <a:r>
              <a:rPr lang="en-US" sz="1300" b="1" dirty="0" smtClean="0"/>
              <a:t>Workflow</a:t>
            </a:r>
            <a:r>
              <a:rPr lang="en-US" sz="1300" dirty="0" smtClean="0"/>
              <a:t> - will demonstrate the potential benefits for public administrations, public agencies, public services, citizens and business by providing simple, efficient access to the workflows for the three main activities of an archive - acquiring, preserving and enabling re-use of information. </a:t>
            </a:r>
          </a:p>
          <a:p>
            <a:pPr lvl="1">
              <a:spcBef>
                <a:spcPts val="600"/>
              </a:spcBef>
              <a:buFont typeface="Wingdings" pitchFamily="2" charset="2"/>
              <a:buChar char="Ø"/>
            </a:pPr>
            <a:r>
              <a:rPr lang="en-US" sz="1300" b="1" dirty="0" smtClean="0"/>
              <a:t>Infrastructure</a:t>
            </a:r>
            <a:r>
              <a:rPr lang="en-US" sz="1300" dirty="0" smtClean="0"/>
              <a:t> - project results will be generic and scalable in order to build an archival infrastructure across the EU and in environments where different legal systems and records management traditions apply.</a:t>
            </a:r>
          </a:p>
          <a:p>
            <a:pPr lvl="1">
              <a:spcBef>
                <a:spcPts val="600"/>
              </a:spcBef>
              <a:buFont typeface="Wingdings" pitchFamily="2" charset="2"/>
              <a:buChar char="Ø"/>
            </a:pPr>
            <a:r>
              <a:rPr lang="en-US" sz="1300" b="1" dirty="0" smtClean="0"/>
              <a:t>Open Source e-archival Service </a:t>
            </a:r>
            <a:r>
              <a:rPr lang="en-US" sz="1300" dirty="0" smtClean="0"/>
              <a:t>- will pilot an end-to-end OAIS-compliant e-archival service covering ingest, vendor-neutral archiving, and reuse of structured and unstructured data, thus covering both databases and records, addressing the needs of data subjects, owners and users. </a:t>
            </a:r>
          </a:p>
          <a:p>
            <a:pPr lvl="1">
              <a:spcBef>
                <a:spcPts val="600"/>
              </a:spcBef>
              <a:buFont typeface="Wingdings" pitchFamily="2" charset="2"/>
              <a:buChar char="Ø"/>
            </a:pPr>
            <a:r>
              <a:rPr lang="en-US" sz="1300" b="1" dirty="0" smtClean="0"/>
              <a:t>Pilots</a:t>
            </a:r>
            <a:r>
              <a:rPr lang="en-US" sz="1300" dirty="0" smtClean="0"/>
              <a:t> - pilots will run in several national archives, each of which will provide data to run in the pilot instance by agreement from an associated government data owner (e.g. national or regional / federal).</a:t>
            </a:r>
          </a:p>
          <a:p>
            <a:pPr lvl="1">
              <a:spcBef>
                <a:spcPts val="600"/>
              </a:spcBef>
              <a:buFont typeface="Wingdings" pitchFamily="2" charset="2"/>
              <a:buChar char="Ø"/>
            </a:pPr>
            <a:r>
              <a:rPr lang="en-US" sz="1300" b="1" dirty="0" smtClean="0"/>
              <a:t>Open Project Results </a:t>
            </a:r>
            <a:r>
              <a:rPr lang="en-US" sz="1300" dirty="0" smtClean="0"/>
              <a:t>- to sustain the outputs of our project, project partner The DLM Forum will ensure these. National archives running E-ARK pilot instances will serve as exemplars for others wanting to adopt up the new e-archiving open system. </a:t>
            </a:r>
          </a:p>
        </p:txBody>
      </p:sp>
    </p:spTree>
    <p:extLst>
      <p:ext uri="{BB962C8B-B14F-4D97-AF65-F5344CB8AC3E}">
        <p14:creationId xmlns:p14="http://schemas.microsoft.com/office/powerpoint/2010/main" val="2855608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a:t>Maturity Model - </a:t>
            </a:r>
            <a:r>
              <a:rPr lang="pt-PT" dirty="0" err="1" smtClean="0"/>
              <a:t>Development</a:t>
            </a:r>
            <a:r>
              <a:rPr lang="pt-PT" dirty="0" smtClean="0"/>
              <a:t> </a:t>
            </a:r>
            <a:r>
              <a:rPr lang="pt-PT" dirty="0" err="1" smtClean="0"/>
              <a:t>Strategy</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Level 1 (Initial)</a:t>
            </a:r>
          </a:p>
          <a:p>
            <a:pPr lvl="1"/>
            <a:r>
              <a:rPr lang="en-US" smtClean="0"/>
              <a:t>There is some effort regarding information governance;</a:t>
            </a:r>
          </a:p>
          <a:p>
            <a:pPr lvl="1"/>
            <a:r>
              <a:rPr lang="en-US" smtClean="0"/>
              <a:t>IG Processes are ad-hoc and unorganized;</a:t>
            </a:r>
          </a:p>
          <a:p>
            <a:r>
              <a:rPr lang="en-US" smtClean="0"/>
              <a:t>Level 2 (Managed)</a:t>
            </a:r>
          </a:p>
          <a:p>
            <a:pPr lvl="1"/>
            <a:r>
              <a:rPr lang="en-US" smtClean="0"/>
              <a:t>There is evidence that Information Governance is being managed;</a:t>
            </a:r>
          </a:p>
          <a:p>
            <a:pPr lvl="1"/>
            <a:r>
              <a:rPr lang="en-US" smtClean="0"/>
              <a:t>Information Governance is implemented by individuals and not as part of the organization culture;</a:t>
            </a:r>
          </a:p>
          <a:p>
            <a:pPr lvl="1"/>
            <a:r>
              <a:rPr lang="en-US" smtClean="0"/>
              <a:t>Methods and Procedures used are not repeatable;</a:t>
            </a:r>
          </a:p>
          <a:p>
            <a:pPr lvl="1"/>
            <a:r>
              <a:rPr lang="en-US" smtClean="0"/>
              <a:t>Responsabilities are partially identified;</a:t>
            </a:r>
          </a:p>
          <a:p>
            <a:pPr lvl="1"/>
            <a:endParaRPr lang="en-US" smtClean="0"/>
          </a:p>
        </p:txBody>
      </p:sp>
    </p:spTree>
    <p:extLst>
      <p:ext uri="{BB962C8B-B14F-4D97-AF65-F5344CB8AC3E}">
        <p14:creationId xmlns:p14="http://schemas.microsoft.com/office/powerpoint/2010/main" val="38619218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a:t>Maturity Model - </a:t>
            </a:r>
            <a:r>
              <a:rPr lang="pt-PT" dirty="0" err="1" smtClean="0"/>
              <a:t>Development</a:t>
            </a:r>
            <a:r>
              <a:rPr lang="pt-PT" dirty="0" smtClean="0"/>
              <a:t> </a:t>
            </a:r>
            <a:r>
              <a:rPr lang="pt-PT" dirty="0" err="1"/>
              <a:t>Strategy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Level 3 (Defined) </a:t>
            </a:r>
          </a:p>
          <a:p>
            <a:pPr lvl="1"/>
            <a:r>
              <a:rPr lang="en-US" dirty="0" smtClean="0"/>
              <a:t>There is a concern regarding information governance;</a:t>
            </a:r>
          </a:p>
          <a:p>
            <a:pPr lvl="1"/>
            <a:r>
              <a:rPr lang="en-US" dirty="0" smtClean="0"/>
              <a:t>IG Processes are defined;</a:t>
            </a:r>
          </a:p>
          <a:p>
            <a:pPr lvl="1"/>
            <a:r>
              <a:rPr lang="en-US" dirty="0" err="1" smtClean="0"/>
              <a:t>Responsabilities</a:t>
            </a:r>
            <a:r>
              <a:rPr lang="en-US" dirty="0" smtClean="0"/>
              <a:t> are fully identified.</a:t>
            </a:r>
          </a:p>
          <a:p>
            <a:r>
              <a:rPr lang="en-US" dirty="0" smtClean="0"/>
              <a:t>Level 4 (Quantitatively Managed)</a:t>
            </a:r>
          </a:p>
          <a:p>
            <a:pPr lvl="1"/>
            <a:r>
              <a:rPr lang="en-US" dirty="0" smtClean="0"/>
              <a:t>Information Governance is part of the mission of the organization and is used to get competitive advantage;</a:t>
            </a:r>
          </a:p>
          <a:p>
            <a:pPr lvl="1"/>
            <a:r>
              <a:rPr lang="en-US" dirty="0" smtClean="0"/>
              <a:t>IG Processes are not only defined but monitored and evaluated to assure efficiency and </a:t>
            </a:r>
            <a:r>
              <a:rPr lang="en-US" dirty="0" err="1" smtClean="0"/>
              <a:t>effectivness</a:t>
            </a:r>
            <a:r>
              <a:rPr lang="en-US" dirty="0" smtClean="0"/>
              <a:t>;</a:t>
            </a:r>
          </a:p>
          <a:p>
            <a:pPr lvl="1"/>
            <a:r>
              <a:rPr lang="en-US" dirty="0" smtClean="0"/>
              <a:t>The organization is a reference of IG good practices.</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8607710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a:t>Maturity Model - </a:t>
            </a:r>
            <a:r>
              <a:rPr lang="pt-PT" dirty="0" err="1" smtClean="0"/>
              <a:t>Development</a:t>
            </a:r>
            <a:r>
              <a:rPr lang="pt-PT" dirty="0" smtClean="0"/>
              <a:t> </a:t>
            </a:r>
            <a:r>
              <a:rPr lang="pt-PT" dirty="0" err="1"/>
              <a:t>Strategy</a:t>
            </a:r>
            <a:endParaRPr lang="en-US" dirty="0"/>
          </a:p>
        </p:txBody>
      </p:sp>
      <p:sp>
        <p:nvSpPr>
          <p:cNvPr id="3" name="Content Placeholder 2"/>
          <p:cNvSpPr>
            <a:spLocks noGrp="1"/>
          </p:cNvSpPr>
          <p:nvPr>
            <p:ph idx="1"/>
          </p:nvPr>
        </p:nvSpPr>
        <p:spPr/>
        <p:txBody>
          <a:bodyPr>
            <a:normAutofit fontScale="77500" lnSpcReduction="20000"/>
          </a:bodyPr>
          <a:lstStyle/>
          <a:p>
            <a:r>
              <a:rPr lang="en-GB" dirty="0" smtClean="0"/>
              <a:t>Level 5 (Optimizing) </a:t>
            </a:r>
          </a:p>
          <a:p>
            <a:pPr lvl="1"/>
            <a:r>
              <a:rPr lang="en-GB" dirty="0" smtClean="0"/>
              <a:t>The organization promotes IG as a transversal strategy;</a:t>
            </a:r>
          </a:p>
          <a:p>
            <a:pPr lvl="1"/>
            <a:r>
              <a:rPr lang="en-GB" dirty="0" smtClean="0"/>
              <a:t>The Enterprise Architecture of the organization is well defined and IG plays a pro-active role in all areas;</a:t>
            </a:r>
          </a:p>
          <a:p>
            <a:pPr lvl="1"/>
            <a:r>
              <a:rPr lang="en-GB" dirty="0" smtClean="0"/>
              <a:t>The organization actively contributes to the innovation of IG;</a:t>
            </a:r>
          </a:p>
          <a:p>
            <a:pPr lvl="1"/>
            <a:r>
              <a:rPr lang="en-GB" dirty="0" smtClean="0"/>
              <a:t>The organization is recognized as a partner for IG innovation;</a:t>
            </a:r>
          </a:p>
          <a:p>
            <a:pPr lvl="1"/>
            <a:endParaRPr lang="en-GB" dirty="0" smtClean="0"/>
          </a:p>
          <a:p>
            <a:pPr marL="57150" indent="0" algn="just">
              <a:buNone/>
            </a:pPr>
            <a:r>
              <a:rPr lang="en-GB" dirty="0" smtClean="0"/>
              <a:t>These levels were adopted from the SEI CMMI, which has been working on these levels for decades and is considered one of the main references in maturity models.</a:t>
            </a:r>
          </a:p>
          <a:p>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6280391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94"/>
            <a:ext cx="9073782" cy="1143000"/>
          </a:xfrm>
        </p:spPr>
        <p:txBody>
          <a:bodyPr anchor="ctr">
            <a:normAutofit fontScale="90000"/>
          </a:bodyPr>
          <a:lstStyle/>
          <a:p>
            <a:r>
              <a:rPr lang="en-GB" dirty="0"/>
              <a:t>Maturity Model - Development </a:t>
            </a:r>
            <a:r>
              <a:rPr lang="en-GB" dirty="0" smtClean="0"/>
              <a:t>Strategy</a:t>
            </a:r>
            <a:endParaRPr lang="en-GB" dirty="0"/>
          </a:p>
        </p:txBody>
      </p:sp>
      <p:pic>
        <p:nvPicPr>
          <p:cNvPr id="4" name="Picture 3" descr="Captura de ecrã 2014-11-13, às 10.37.40.png"/>
          <p:cNvPicPr>
            <a:picLocks noChangeAspect="1"/>
          </p:cNvPicPr>
          <p:nvPr/>
        </p:nvPicPr>
        <p:blipFill rotWithShape="1">
          <a:blip r:embed="rId2" cstate="print">
            <a:extLst>
              <a:ext uri="{28A0092B-C50C-407E-A947-70E740481C1C}">
                <a14:useLocalDpi xmlns:a14="http://schemas.microsoft.com/office/drawing/2010/main" val="0"/>
              </a:ext>
            </a:extLst>
          </a:blip>
          <a:srcRect l="18111" t="29111" r="16778" b="13289"/>
          <a:stretch/>
        </p:blipFill>
        <p:spPr>
          <a:xfrm>
            <a:off x="45855" y="908720"/>
            <a:ext cx="9027927" cy="4991550"/>
          </a:xfrm>
          <a:prstGeom prst="rect">
            <a:avLst/>
          </a:prstGeom>
        </p:spPr>
      </p:pic>
    </p:spTree>
    <p:extLst>
      <p:ext uri="{BB962C8B-B14F-4D97-AF65-F5344CB8AC3E}">
        <p14:creationId xmlns:p14="http://schemas.microsoft.com/office/powerpoint/2010/main" val="36791994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20000"/>
          </a:bodyPr>
          <a:lstStyle/>
          <a:p>
            <a:r>
              <a:rPr lang="en-GB" dirty="0"/>
              <a:t>In order to assess the E-ARK pilots on their maturity regarding information governance, the project has adopted a self-assessment process. </a:t>
            </a:r>
            <a:endParaRPr lang="en-GB" dirty="0" smtClean="0"/>
          </a:p>
          <a:p>
            <a:r>
              <a:rPr lang="en-GB" dirty="0" smtClean="0"/>
              <a:t>In </a:t>
            </a:r>
            <a:r>
              <a:rPr lang="en-GB" dirty="0"/>
              <a:t>this self-assessment </a:t>
            </a:r>
            <a:r>
              <a:rPr lang="en-GB" dirty="0" smtClean="0"/>
              <a:t>process:</a:t>
            </a:r>
          </a:p>
          <a:p>
            <a:pPr lvl="1"/>
            <a:r>
              <a:rPr lang="en-GB" dirty="0" smtClean="0"/>
              <a:t>A </a:t>
            </a:r>
            <a:r>
              <a:rPr lang="en-GB" dirty="0"/>
              <a:t>questionnaire is provided to the organization to be assessed which they complete to the best of their knowledge. </a:t>
            </a:r>
            <a:endParaRPr lang="en-GB" dirty="0" smtClean="0"/>
          </a:p>
          <a:p>
            <a:pPr lvl="1"/>
            <a:r>
              <a:rPr lang="en-GB" dirty="0" smtClean="0"/>
              <a:t>Then </a:t>
            </a:r>
            <a:r>
              <a:rPr lang="en-GB" dirty="0"/>
              <a:t>the results are analysed by the assessment team and an assessment report is provided to the organization.</a:t>
            </a:r>
            <a:endParaRPr lang="pt-PT" dirty="0"/>
          </a:p>
          <a:p>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19203234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First</a:t>
            </a:r>
            <a:r>
              <a:rPr lang="pt-PT" dirty="0"/>
              <a:t> </a:t>
            </a:r>
            <a:r>
              <a:rPr lang="pt-PT" dirty="0" err="1"/>
              <a:t>Assessment</a:t>
            </a:r>
            <a:endParaRPr lang="pt-PT" dirty="0"/>
          </a:p>
        </p:txBody>
      </p:sp>
      <p:sp>
        <p:nvSpPr>
          <p:cNvPr id="3" name="Marcador de Posição de Conteúdo 2"/>
          <p:cNvSpPr>
            <a:spLocks noGrp="1"/>
          </p:cNvSpPr>
          <p:nvPr>
            <p:ph idx="1"/>
          </p:nvPr>
        </p:nvSpPr>
        <p:spPr/>
        <p:txBody>
          <a:bodyPr/>
          <a:lstStyle/>
          <a:p>
            <a:r>
              <a:rPr lang="pt-PT" dirty="0" smtClean="0"/>
              <a:t>OAIS</a:t>
            </a:r>
            <a:endParaRPr lang="pt-PT" dirty="0"/>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1963" r="1176" b="11291"/>
          <a:stretch/>
        </p:blipFill>
        <p:spPr>
          <a:xfrm>
            <a:off x="1619672" y="2204864"/>
            <a:ext cx="5904656" cy="3740407"/>
          </a:xfrm>
          <a:prstGeom prst="rect">
            <a:avLst/>
          </a:prstGeom>
        </p:spPr>
      </p:pic>
    </p:spTree>
    <p:extLst>
      <p:ext uri="{BB962C8B-B14F-4D97-AF65-F5344CB8AC3E}">
        <p14:creationId xmlns:p14="http://schemas.microsoft.com/office/powerpoint/2010/main" val="2527953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en-GB" sz="2400" dirty="0"/>
              <a:t>The questionnaire is comprised of five </a:t>
            </a:r>
            <a:r>
              <a:rPr lang="en-GB" sz="2400" dirty="0" smtClean="0"/>
              <a:t>capabilities, </a:t>
            </a:r>
            <a:r>
              <a:rPr lang="en-GB" sz="2400" dirty="0"/>
              <a:t>then each capability contains a set of questions. </a:t>
            </a:r>
            <a:endParaRPr lang="en-GB" sz="2400" dirty="0" smtClean="0"/>
          </a:p>
          <a:p>
            <a:pPr lvl="1"/>
            <a:endParaRPr lang="en-GB" dirty="0" smtClean="0"/>
          </a:p>
          <a:p>
            <a:pPr lvl="1"/>
            <a:endParaRPr lang="en-GB" dirty="0"/>
          </a:p>
        </p:txBody>
      </p:sp>
      <p:pic>
        <p:nvPicPr>
          <p:cNvPr id="5" name="Imagem 4"/>
          <p:cNvPicPr>
            <a:picLocks noChangeAspect="1"/>
          </p:cNvPicPr>
          <p:nvPr/>
        </p:nvPicPr>
        <p:blipFill>
          <a:blip r:embed="rId3"/>
          <a:stretch>
            <a:fillRect/>
          </a:stretch>
        </p:blipFill>
        <p:spPr>
          <a:xfrm>
            <a:off x="1331640" y="2636912"/>
            <a:ext cx="6588732" cy="3530773"/>
          </a:xfrm>
          <a:prstGeom prst="rect">
            <a:avLst/>
          </a:prstGeom>
        </p:spPr>
      </p:pic>
    </p:spTree>
    <p:extLst>
      <p:ext uri="{BB962C8B-B14F-4D97-AF65-F5344CB8AC3E}">
        <p14:creationId xmlns:p14="http://schemas.microsoft.com/office/powerpoint/2010/main" val="2483778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Each </a:t>
            </a:r>
            <a:r>
              <a:rPr lang="en-GB" dirty="0"/>
              <a:t>question </a:t>
            </a:r>
            <a:r>
              <a:rPr lang="en-GB" dirty="0" smtClean="0"/>
              <a:t>was presented in the following way:</a:t>
            </a:r>
            <a:endParaRPr lang="pt-PT" dirty="0"/>
          </a:p>
          <a:p>
            <a:pPr lvl="1"/>
            <a:r>
              <a:rPr lang="en-GB" b="1" dirty="0" smtClean="0"/>
              <a:t>Question</a:t>
            </a:r>
            <a:r>
              <a:rPr lang="en-GB" b="1" dirty="0"/>
              <a:t>:</a:t>
            </a:r>
            <a:r>
              <a:rPr lang="en-GB" dirty="0"/>
              <a:t> Which details the question itself;</a:t>
            </a:r>
            <a:endParaRPr lang="pt-PT" dirty="0"/>
          </a:p>
          <a:p>
            <a:pPr lvl="1"/>
            <a:r>
              <a:rPr lang="en-GB" b="1" dirty="0"/>
              <a:t>Objective:</a:t>
            </a:r>
            <a:r>
              <a:rPr lang="en-GB" dirty="0"/>
              <a:t> Which details the objective of that question, what knowledge the question intends to capture;</a:t>
            </a:r>
            <a:endParaRPr lang="pt-PT" dirty="0"/>
          </a:p>
          <a:p>
            <a:pPr lvl="1"/>
            <a:r>
              <a:rPr lang="en-GB" b="1" dirty="0"/>
              <a:t>Notes:</a:t>
            </a:r>
            <a:r>
              <a:rPr lang="en-GB" dirty="0"/>
              <a:t> Which either clarifies some aspects and/or terms of the question or details examples of evidence to substantiate the answer for the question</a:t>
            </a:r>
            <a:r>
              <a:rPr lang="en-GB" dirty="0" smtClean="0"/>
              <a:t>;</a:t>
            </a:r>
          </a:p>
          <a:p>
            <a:pPr lvl="1"/>
            <a:r>
              <a:rPr lang="en-GB" b="1" dirty="0"/>
              <a:t>Terms:</a:t>
            </a:r>
            <a:r>
              <a:rPr lang="en-GB" dirty="0"/>
              <a:t> Which identifies the terms that are detailed in EVOC. EVOC is the vocabulary manager which makes part of the knowledge centre being developed in </a:t>
            </a:r>
            <a:r>
              <a:rPr lang="en-GB" dirty="0" smtClean="0"/>
              <a:t>the E-ARK project</a:t>
            </a:r>
            <a:r>
              <a:rPr lang="pt-PT" dirty="0" smtClean="0"/>
              <a:t>.</a:t>
            </a:r>
            <a:endParaRPr lang="pt-PT" dirty="0"/>
          </a:p>
          <a:p>
            <a:pPr lvl="1"/>
            <a:r>
              <a:rPr lang="en-GB" b="1" dirty="0"/>
              <a:t>Answers:</a:t>
            </a:r>
            <a:r>
              <a:rPr lang="en-GB" dirty="0"/>
              <a:t> Which depicts the five possible answers to the </a:t>
            </a:r>
            <a:r>
              <a:rPr lang="en-GB" dirty="0" smtClean="0"/>
              <a:t>question;</a:t>
            </a:r>
          </a:p>
          <a:p>
            <a:pPr lvl="1"/>
            <a:r>
              <a:rPr lang="en-GB" b="1" dirty="0" smtClean="0"/>
              <a:t>Comment:</a:t>
            </a:r>
            <a:r>
              <a:rPr lang="en-GB" dirty="0" smtClean="0"/>
              <a:t> A field to provide additional comments to an answer.</a:t>
            </a:r>
            <a:endParaRPr lang="en-GB" dirty="0"/>
          </a:p>
          <a:p>
            <a:pPr lvl="1"/>
            <a:endParaRPr lang="en-GB" dirty="0"/>
          </a:p>
          <a:p>
            <a:pPr lvl="1"/>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11687217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37" y="1417638"/>
            <a:ext cx="8880359" cy="4195011"/>
          </a:xfrm>
          <a:prstGeom prst="rect">
            <a:avLst/>
          </a:prstGeom>
        </p:spPr>
      </p:pic>
    </p:spTree>
    <p:extLst>
      <p:ext uri="{BB962C8B-B14F-4D97-AF65-F5344CB8AC3E}">
        <p14:creationId xmlns:p14="http://schemas.microsoft.com/office/powerpoint/2010/main" val="14078129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85000" lnSpcReduction="10000"/>
          </a:bodyPr>
          <a:lstStyle/>
          <a:p>
            <a:r>
              <a:rPr lang="en-GB" dirty="0"/>
              <a:t>It is important to note that for the purpose of this deliverable we are only assessing the “Processes” dimension of the Information Governance Maturity Model. </a:t>
            </a:r>
            <a:endParaRPr lang="en-GB" dirty="0" smtClean="0"/>
          </a:p>
          <a:p>
            <a:r>
              <a:rPr lang="en-GB" dirty="0" smtClean="0"/>
              <a:t>This </a:t>
            </a:r>
            <a:r>
              <a:rPr lang="en-GB" dirty="0"/>
              <a:t>is due to the fact that the E-ARK pilots do not have an organizational background which would allow assessing the other two dimensions. </a:t>
            </a:r>
            <a:endParaRPr lang="en-GB" dirty="0" smtClean="0"/>
          </a:p>
          <a:p>
            <a:r>
              <a:rPr lang="en-GB" dirty="0" smtClean="0"/>
              <a:t>The </a:t>
            </a:r>
            <a:r>
              <a:rPr lang="en-GB" dirty="0"/>
              <a:t>results are calculated as an average of the maturity levels of the questions for each capability, this average was then rounded down.</a:t>
            </a:r>
            <a:endParaRPr lang="pt-PT" dirty="0"/>
          </a:p>
          <a:p>
            <a:pPr lvl="1"/>
            <a:endParaRPr lang="en-GB" dirty="0"/>
          </a:p>
          <a:p>
            <a:pPr lvl="1"/>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212418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43608" y="5373216"/>
            <a:ext cx="998620" cy="576064"/>
          </a:xfrm>
          <a:prstGeom prst="roundRect">
            <a:avLst>
              <a:gd name="adj" fmla="val 3315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Use cases</a:t>
            </a:r>
            <a:endParaRPr lang="en-GB" sz="1100" dirty="0">
              <a:solidFill>
                <a:schemeClr val="tx2"/>
              </a:solidFill>
            </a:endParaRPr>
          </a:p>
        </p:txBody>
      </p:sp>
      <p:cxnSp>
        <p:nvCxnSpPr>
          <p:cNvPr id="21" name="Straight Arrow Connector 20"/>
          <p:cNvCxnSpPr>
            <a:stCxn id="10" idx="0"/>
            <a:endCxn id="6" idx="2"/>
          </p:cNvCxnSpPr>
          <p:nvPr/>
        </p:nvCxnSpPr>
        <p:spPr>
          <a:xfrm flipV="1">
            <a:off x="3796779" y="3675284"/>
            <a:ext cx="1704625" cy="257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0"/>
            <a:endCxn id="6" idx="2"/>
          </p:cNvCxnSpPr>
          <p:nvPr/>
        </p:nvCxnSpPr>
        <p:spPr>
          <a:xfrm flipH="1" flipV="1">
            <a:off x="5501404" y="3675284"/>
            <a:ext cx="23567" cy="257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0"/>
            <a:endCxn id="6" idx="2"/>
          </p:cNvCxnSpPr>
          <p:nvPr/>
        </p:nvCxnSpPr>
        <p:spPr>
          <a:xfrm flipH="1" flipV="1">
            <a:off x="5501404" y="3675284"/>
            <a:ext cx="1751759" cy="257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971600" y="2060848"/>
            <a:ext cx="1185862" cy="576064"/>
          </a:xfrm>
          <a:prstGeom prst="roundRect">
            <a:avLst>
              <a:gd name="adj" fmla="val 3315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Pilot scenarios</a:t>
            </a:r>
            <a:endParaRPr lang="en-GB" sz="1100" dirty="0">
              <a:solidFill>
                <a:schemeClr val="tx2"/>
              </a:solidFill>
            </a:endParaRPr>
          </a:p>
        </p:txBody>
      </p:sp>
      <p:sp>
        <p:nvSpPr>
          <p:cNvPr id="8" name="Rounded Rectangle 7"/>
          <p:cNvSpPr/>
          <p:nvPr/>
        </p:nvSpPr>
        <p:spPr>
          <a:xfrm>
            <a:off x="2555776" y="2060848"/>
            <a:ext cx="1185862" cy="576064"/>
          </a:xfrm>
          <a:prstGeom prst="roundRect">
            <a:avLst>
              <a:gd name="adj" fmla="val 3315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Pilot data</a:t>
            </a:r>
            <a:endParaRPr lang="en-GB" sz="1100" dirty="0">
              <a:solidFill>
                <a:schemeClr val="tx2"/>
              </a:solidFill>
            </a:endParaRPr>
          </a:p>
        </p:txBody>
      </p:sp>
      <p:sp>
        <p:nvSpPr>
          <p:cNvPr id="36" name="Rounded Rectangle 35"/>
          <p:cNvSpPr/>
          <p:nvPr/>
        </p:nvSpPr>
        <p:spPr>
          <a:xfrm>
            <a:off x="7580584" y="1052736"/>
            <a:ext cx="1185862" cy="576064"/>
          </a:xfrm>
          <a:prstGeom prst="roundRect">
            <a:avLst>
              <a:gd name="adj" fmla="val 33159"/>
            </a:avLst>
          </a:prstGeom>
          <a:solidFill>
            <a:srgbClr val="E9EB99"/>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Business evaluation</a:t>
            </a:r>
            <a:endParaRPr lang="en-GB" sz="1100" dirty="0">
              <a:solidFill>
                <a:schemeClr val="tx2"/>
              </a:solidFill>
            </a:endParaRPr>
          </a:p>
        </p:txBody>
      </p:sp>
      <p:sp>
        <p:nvSpPr>
          <p:cNvPr id="62" name="Rounded Rectangle 61"/>
          <p:cNvSpPr/>
          <p:nvPr/>
        </p:nvSpPr>
        <p:spPr>
          <a:xfrm>
            <a:off x="3275856" y="4797152"/>
            <a:ext cx="1061034" cy="576064"/>
          </a:xfrm>
          <a:prstGeom prst="roundRect">
            <a:avLst>
              <a:gd name="adj" fmla="val 3315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a:solidFill>
                  <a:schemeClr val="tx2"/>
                </a:solidFill>
              </a:rPr>
              <a:t>Analysis of practices for ingest</a:t>
            </a:r>
          </a:p>
        </p:txBody>
      </p:sp>
      <p:sp>
        <p:nvSpPr>
          <p:cNvPr id="10" name="Rounded Rectangle 9"/>
          <p:cNvSpPr/>
          <p:nvPr/>
        </p:nvSpPr>
        <p:spPr>
          <a:xfrm>
            <a:off x="3203848" y="3933056"/>
            <a:ext cx="1185862" cy="576064"/>
          </a:xfrm>
          <a:prstGeom prst="roundRect">
            <a:avLst>
              <a:gd name="adj" fmla="val 3315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Recommended SIP structure/interface</a:t>
            </a:r>
            <a:endParaRPr lang="en-GB" sz="1100" dirty="0">
              <a:solidFill>
                <a:schemeClr val="tx2"/>
              </a:solidFill>
            </a:endParaRPr>
          </a:p>
        </p:txBody>
      </p:sp>
      <p:sp>
        <p:nvSpPr>
          <p:cNvPr id="12" name="Rounded Rectangle 11"/>
          <p:cNvSpPr/>
          <p:nvPr/>
        </p:nvSpPr>
        <p:spPr>
          <a:xfrm>
            <a:off x="6660232" y="3933056"/>
            <a:ext cx="1185862" cy="576064"/>
          </a:xfrm>
          <a:prstGeom prst="roundRect">
            <a:avLst>
              <a:gd name="adj" fmla="val 3315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Recommended DIP structure/interface</a:t>
            </a:r>
          </a:p>
        </p:txBody>
      </p:sp>
      <p:sp>
        <p:nvSpPr>
          <p:cNvPr id="4" name="Rounded Rectangle 3"/>
          <p:cNvSpPr/>
          <p:nvPr/>
        </p:nvSpPr>
        <p:spPr>
          <a:xfrm>
            <a:off x="4603002" y="44624"/>
            <a:ext cx="1841206" cy="576064"/>
          </a:xfrm>
          <a:prstGeom prst="roundRect">
            <a:avLst>
              <a:gd name="adj" fmla="val 3315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Knowledge centre:</a:t>
            </a:r>
            <a:br>
              <a:rPr lang="en-GB" sz="1100" dirty="0" smtClean="0">
                <a:solidFill>
                  <a:schemeClr val="tx2"/>
                </a:solidFill>
              </a:rPr>
            </a:br>
            <a:r>
              <a:rPr lang="en-GB" sz="1100" dirty="0" smtClean="0">
                <a:solidFill>
                  <a:schemeClr val="tx2"/>
                </a:solidFill>
              </a:rPr>
              <a:t>Recommended practices for archival in the public sector</a:t>
            </a:r>
            <a:endParaRPr lang="en-GB" sz="1100" dirty="0">
              <a:solidFill>
                <a:schemeClr val="tx2"/>
              </a:solidFill>
            </a:endParaRPr>
          </a:p>
        </p:txBody>
      </p:sp>
      <p:sp>
        <p:nvSpPr>
          <p:cNvPr id="5" name="Rounded Rectangle 4"/>
          <p:cNvSpPr/>
          <p:nvPr/>
        </p:nvSpPr>
        <p:spPr>
          <a:xfrm>
            <a:off x="5033300" y="980728"/>
            <a:ext cx="936207" cy="576064"/>
          </a:xfrm>
          <a:prstGeom prst="roundRect">
            <a:avLst>
              <a:gd name="adj" fmla="val 33159"/>
            </a:avLst>
          </a:prstGeom>
          <a:solidFill>
            <a:srgbClr val="E9EB99"/>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Technical evaluation</a:t>
            </a:r>
            <a:endParaRPr lang="en-GB" sz="1100" dirty="0">
              <a:solidFill>
                <a:schemeClr val="tx2"/>
              </a:solidFill>
            </a:endParaRPr>
          </a:p>
        </p:txBody>
      </p:sp>
      <p:sp>
        <p:nvSpPr>
          <p:cNvPr id="6" name="Rounded Rectangle 5"/>
          <p:cNvSpPr/>
          <p:nvPr/>
        </p:nvSpPr>
        <p:spPr>
          <a:xfrm>
            <a:off x="5033300" y="3099220"/>
            <a:ext cx="936207" cy="576064"/>
          </a:xfrm>
          <a:prstGeom prst="roundRect">
            <a:avLst>
              <a:gd name="adj" fmla="val 33159"/>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Integrated pilot platform</a:t>
            </a:r>
            <a:endParaRPr lang="en-GB" sz="1100" dirty="0">
              <a:solidFill>
                <a:schemeClr val="tx2"/>
              </a:solidFill>
            </a:endParaRPr>
          </a:p>
        </p:txBody>
      </p:sp>
      <p:sp>
        <p:nvSpPr>
          <p:cNvPr id="11" name="Rounded Rectangle 10"/>
          <p:cNvSpPr/>
          <p:nvPr/>
        </p:nvSpPr>
        <p:spPr>
          <a:xfrm>
            <a:off x="4932040" y="3933056"/>
            <a:ext cx="1185862" cy="576064"/>
          </a:xfrm>
          <a:prstGeom prst="roundRect">
            <a:avLst>
              <a:gd name="adj" fmla="val 3315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Recommended AIP structure/interface</a:t>
            </a:r>
          </a:p>
        </p:txBody>
      </p:sp>
      <p:grpSp>
        <p:nvGrpSpPr>
          <p:cNvPr id="2" name="Group 105"/>
          <p:cNvGrpSpPr/>
          <p:nvPr/>
        </p:nvGrpSpPr>
        <p:grpSpPr>
          <a:xfrm>
            <a:off x="4191245" y="2060848"/>
            <a:ext cx="2732795" cy="576064"/>
            <a:chOff x="4098884" y="2636912"/>
            <a:chExt cx="3152880" cy="648072"/>
          </a:xfrm>
          <a:solidFill>
            <a:schemeClr val="accent6">
              <a:lumMod val="40000"/>
              <a:lumOff val="60000"/>
            </a:schemeClr>
          </a:solidFill>
        </p:grpSpPr>
        <p:sp>
          <p:nvSpPr>
            <p:cNvPr id="14" name="Rounded Rectangle 13"/>
            <p:cNvSpPr/>
            <p:nvPr/>
          </p:nvSpPr>
          <p:spPr>
            <a:xfrm>
              <a:off x="4098884" y="2636912"/>
              <a:ext cx="1368152" cy="648072"/>
            </a:xfrm>
            <a:prstGeom prst="roundRect">
              <a:avLst>
                <a:gd name="adj" fmla="val 33159"/>
              </a:avLst>
            </a:prstGeom>
            <a:grp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Submission / ingest workflow</a:t>
              </a:r>
            </a:p>
          </p:txBody>
        </p:sp>
        <p:sp>
          <p:nvSpPr>
            <p:cNvPr id="15" name="Rounded Rectangle 14"/>
            <p:cNvSpPr/>
            <p:nvPr/>
          </p:nvSpPr>
          <p:spPr>
            <a:xfrm>
              <a:off x="5883612" y="2636912"/>
              <a:ext cx="1368152" cy="648072"/>
            </a:xfrm>
            <a:prstGeom prst="roundRect">
              <a:avLst>
                <a:gd name="adj" fmla="val 33159"/>
              </a:avLst>
            </a:prstGeom>
            <a:grp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Query / re-use workflow</a:t>
              </a:r>
            </a:p>
          </p:txBody>
        </p:sp>
      </p:grpSp>
      <p:sp>
        <p:nvSpPr>
          <p:cNvPr id="63" name="Rounded Rectangle 62"/>
          <p:cNvSpPr/>
          <p:nvPr/>
        </p:nvSpPr>
        <p:spPr>
          <a:xfrm>
            <a:off x="5004048" y="4797152"/>
            <a:ext cx="1061034" cy="576064"/>
          </a:xfrm>
          <a:prstGeom prst="roundRect">
            <a:avLst>
              <a:gd name="adj" fmla="val 3315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a:solidFill>
                  <a:schemeClr val="tx2"/>
                </a:solidFill>
              </a:rPr>
              <a:t>Analysis of practices for preservation</a:t>
            </a:r>
          </a:p>
        </p:txBody>
      </p:sp>
      <p:sp>
        <p:nvSpPr>
          <p:cNvPr id="64" name="Rounded Rectangle 63"/>
          <p:cNvSpPr/>
          <p:nvPr/>
        </p:nvSpPr>
        <p:spPr>
          <a:xfrm>
            <a:off x="6732240" y="4797152"/>
            <a:ext cx="1061034" cy="576064"/>
          </a:xfrm>
          <a:prstGeom prst="roundRect">
            <a:avLst>
              <a:gd name="adj" fmla="val 3315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a:solidFill>
                  <a:schemeClr val="tx2"/>
                </a:solidFill>
              </a:rPr>
              <a:t>Analysis of practices for</a:t>
            </a:r>
            <a:br>
              <a:rPr lang="en-GB" sz="1100" dirty="0">
                <a:solidFill>
                  <a:schemeClr val="tx2"/>
                </a:solidFill>
              </a:rPr>
            </a:br>
            <a:r>
              <a:rPr lang="en-GB" sz="1100" dirty="0">
                <a:solidFill>
                  <a:schemeClr val="tx2"/>
                </a:solidFill>
              </a:rPr>
              <a:t>re-use</a:t>
            </a:r>
          </a:p>
        </p:txBody>
      </p:sp>
      <p:cxnSp>
        <p:nvCxnSpPr>
          <p:cNvPr id="66" name="Straight Arrow Connector 65"/>
          <p:cNvCxnSpPr>
            <a:stCxn id="62" idx="0"/>
            <a:endCxn id="10" idx="2"/>
          </p:cNvCxnSpPr>
          <p:nvPr/>
        </p:nvCxnSpPr>
        <p:spPr>
          <a:xfrm flipH="1" flipV="1">
            <a:off x="3796779" y="4509120"/>
            <a:ext cx="959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3" idx="0"/>
            <a:endCxn id="11" idx="2"/>
          </p:cNvCxnSpPr>
          <p:nvPr/>
        </p:nvCxnSpPr>
        <p:spPr>
          <a:xfrm flipH="1" flipV="1">
            <a:off x="5524971" y="4509120"/>
            <a:ext cx="959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4" idx="0"/>
            <a:endCxn id="12" idx="2"/>
          </p:cNvCxnSpPr>
          <p:nvPr/>
        </p:nvCxnSpPr>
        <p:spPr>
          <a:xfrm flipH="1" flipV="1">
            <a:off x="7253163" y="4509120"/>
            <a:ext cx="959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1" idx="0"/>
            <a:endCxn id="7" idx="2"/>
          </p:cNvCxnSpPr>
          <p:nvPr/>
        </p:nvCxnSpPr>
        <p:spPr>
          <a:xfrm flipV="1">
            <a:off x="1564531" y="2636912"/>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 idx="0"/>
            <a:endCxn id="14" idx="2"/>
          </p:cNvCxnSpPr>
          <p:nvPr/>
        </p:nvCxnSpPr>
        <p:spPr>
          <a:xfrm flipH="1" flipV="1">
            <a:off x="4784174" y="2636912"/>
            <a:ext cx="717230" cy="462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 idx="0"/>
            <a:endCxn id="15" idx="2"/>
          </p:cNvCxnSpPr>
          <p:nvPr/>
        </p:nvCxnSpPr>
        <p:spPr>
          <a:xfrm flipV="1">
            <a:off x="5501404" y="2636912"/>
            <a:ext cx="829704" cy="462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 idx="0"/>
            <a:endCxn id="4" idx="2"/>
          </p:cNvCxnSpPr>
          <p:nvPr/>
        </p:nvCxnSpPr>
        <p:spPr>
          <a:xfrm flipV="1">
            <a:off x="1564531" y="620688"/>
            <a:ext cx="3959074"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4" idx="0"/>
            <a:endCxn id="5" idx="2"/>
          </p:cNvCxnSpPr>
          <p:nvPr/>
        </p:nvCxnSpPr>
        <p:spPr>
          <a:xfrm flipV="1">
            <a:off x="4784174" y="1556792"/>
            <a:ext cx="71723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5" idx="0"/>
            <a:endCxn id="5" idx="2"/>
          </p:cNvCxnSpPr>
          <p:nvPr/>
        </p:nvCxnSpPr>
        <p:spPr>
          <a:xfrm flipH="1" flipV="1">
            <a:off x="5501404" y="1556792"/>
            <a:ext cx="82970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 idx="3"/>
            <a:endCxn id="8" idx="1"/>
          </p:cNvCxnSpPr>
          <p:nvPr/>
        </p:nvCxnSpPr>
        <p:spPr>
          <a:xfrm>
            <a:off x="2157462" y="2348880"/>
            <a:ext cx="3983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 idx="3"/>
            <a:endCxn id="14" idx="1"/>
          </p:cNvCxnSpPr>
          <p:nvPr/>
        </p:nvCxnSpPr>
        <p:spPr>
          <a:xfrm>
            <a:off x="3741638" y="2348880"/>
            <a:ext cx="4496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36" idx="0"/>
            <a:endCxn id="4" idx="2"/>
          </p:cNvCxnSpPr>
          <p:nvPr/>
        </p:nvCxnSpPr>
        <p:spPr>
          <a:xfrm flipH="1" flipV="1">
            <a:off x="5523605" y="620688"/>
            <a:ext cx="264991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5" idx="0"/>
            <a:endCxn id="4" idx="2"/>
          </p:cNvCxnSpPr>
          <p:nvPr/>
        </p:nvCxnSpPr>
        <p:spPr>
          <a:xfrm flipV="1">
            <a:off x="5501404" y="620688"/>
            <a:ext cx="22201"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5" idx="0"/>
            <a:endCxn id="36" idx="1"/>
          </p:cNvCxnSpPr>
          <p:nvPr/>
        </p:nvCxnSpPr>
        <p:spPr>
          <a:xfrm flipV="1">
            <a:off x="6331108" y="1340768"/>
            <a:ext cx="124947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4" idx="3"/>
            <a:endCxn id="15" idx="1"/>
          </p:cNvCxnSpPr>
          <p:nvPr/>
        </p:nvCxnSpPr>
        <p:spPr>
          <a:xfrm>
            <a:off x="5377104" y="2348880"/>
            <a:ext cx="3610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Elbow Connector 2"/>
          <p:cNvCxnSpPr>
            <a:stCxn id="9" idx="3"/>
            <a:endCxn id="62" idx="2"/>
          </p:cNvCxnSpPr>
          <p:nvPr/>
        </p:nvCxnSpPr>
        <p:spPr>
          <a:xfrm flipV="1">
            <a:off x="2042228" y="5373216"/>
            <a:ext cx="1764145" cy="2880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3"/>
            <a:endCxn id="63" idx="2"/>
          </p:cNvCxnSpPr>
          <p:nvPr/>
        </p:nvCxnSpPr>
        <p:spPr>
          <a:xfrm flipV="1">
            <a:off x="2042228" y="5373216"/>
            <a:ext cx="3492337" cy="2880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3"/>
            <a:endCxn id="64" idx="2"/>
          </p:cNvCxnSpPr>
          <p:nvPr/>
        </p:nvCxnSpPr>
        <p:spPr>
          <a:xfrm flipV="1">
            <a:off x="2042228" y="5373216"/>
            <a:ext cx="5220529" cy="2880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971600" y="4005064"/>
            <a:ext cx="1185862" cy="576064"/>
          </a:xfrm>
          <a:prstGeom prst="roundRect">
            <a:avLst>
              <a:gd name="adj" fmla="val 3315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Legal issues</a:t>
            </a:r>
            <a:endParaRPr lang="en-GB" sz="1100" dirty="0">
              <a:solidFill>
                <a:schemeClr val="tx2"/>
              </a:solidFill>
            </a:endParaRPr>
          </a:p>
        </p:txBody>
      </p:sp>
      <p:cxnSp>
        <p:nvCxnSpPr>
          <p:cNvPr id="42" name="Straight Arrow Connector 41"/>
          <p:cNvCxnSpPr>
            <a:stCxn id="9" idx="0"/>
            <a:endCxn id="41" idx="2"/>
          </p:cNvCxnSpPr>
          <p:nvPr/>
        </p:nvCxnSpPr>
        <p:spPr>
          <a:xfrm flipV="1">
            <a:off x="1542918" y="4581128"/>
            <a:ext cx="21613"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7580584" y="2060848"/>
            <a:ext cx="1185862" cy="576064"/>
          </a:xfrm>
          <a:prstGeom prst="roundRect">
            <a:avLst>
              <a:gd name="adj" fmla="val 33159"/>
            </a:avLst>
          </a:prstGeom>
          <a:solidFill>
            <a:srgbClr val="E9EB99"/>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100" dirty="0" smtClean="0">
                <a:solidFill>
                  <a:schemeClr val="tx2"/>
                </a:solidFill>
              </a:rPr>
              <a:t>Maturity model</a:t>
            </a:r>
            <a:endParaRPr lang="en-GB" sz="1100" dirty="0">
              <a:solidFill>
                <a:schemeClr val="tx2"/>
              </a:solidFill>
            </a:endParaRPr>
          </a:p>
        </p:txBody>
      </p:sp>
      <p:cxnSp>
        <p:nvCxnSpPr>
          <p:cNvPr id="46" name="Straight Arrow Connector 45"/>
          <p:cNvCxnSpPr>
            <a:stCxn id="45" idx="0"/>
            <a:endCxn id="36" idx="2"/>
          </p:cNvCxnSpPr>
          <p:nvPr/>
        </p:nvCxnSpPr>
        <p:spPr>
          <a:xfrm flipV="1">
            <a:off x="8173515" y="16288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3"/>
            <a:endCxn id="45" idx="2"/>
          </p:cNvCxnSpPr>
          <p:nvPr/>
        </p:nvCxnSpPr>
        <p:spPr>
          <a:xfrm flipV="1">
            <a:off x="2042228" y="2636912"/>
            <a:ext cx="6131287" cy="30243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497506" y="5733256"/>
            <a:ext cx="717758" cy="369332"/>
          </a:xfrm>
          <a:prstGeom prst="rect">
            <a:avLst/>
          </a:prstGeom>
          <a:noFill/>
        </p:spPr>
        <p:txBody>
          <a:bodyPr wrap="square" rtlCol="0">
            <a:spAutoFit/>
          </a:bodyPr>
          <a:lstStyle/>
          <a:p>
            <a:r>
              <a:rPr lang="en-GB" dirty="0" smtClean="0"/>
              <a:t>WP3</a:t>
            </a:r>
            <a:endParaRPr lang="en-GB" dirty="0"/>
          </a:p>
        </p:txBody>
      </p:sp>
      <p:sp>
        <p:nvSpPr>
          <p:cNvPr id="48" name="TextBox 47"/>
          <p:cNvSpPr txBox="1"/>
          <p:nvPr/>
        </p:nvSpPr>
        <p:spPr>
          <a:xfrm>
            <a:off x="5153690" y="5733256"/>
            <a:ext cx="717758" cy="369332"/>
          </a:xfrm>
          <a:prstGeom prst="rect">
            <a:avLst/>
          </a:prstGeom>
          <a:noFill/>
        </p:spPr>
        <p:txBody>
          <a:bodyPr wrap="square" rtlCol="0">
            <a:spAutoFit/>
          </a:bodyPr>
          <a:lstStyle/>
          <a:p>
            <a:r>
              <a:rPr lang="en-GB" dirty="0" smtClean="0"/>
              <a:t>WP4</a:t>
            </a:r>
            <a:endParaRPr lang="en-GB" dirty="0"/>
          </a:p>
        </p:txBody>
      </p:sp>
      <p:sp>
        <p:nvSpPr>
          <p:cNvPr id="49" name="TextBox 48"/>
          <p:cNvSpPr txBox="1"/>
          <p:nvPr/>
        </p:nvSpPr>
        <p:spPr>
          <a:xfrm>
            <a:off x="6845878" y="5733256"/>
            <a:ext cx="717758" cy="369332"/>
          </a:xfrm>
          <a:prstGeom prst="rect">
            <a:avLst/>
          </a:prstGeom>
          <a:noFill/>
        </p:spPr>
        <p:txBody>
          <a:bodyPr wrap="square" rtlCol="0">
            <a:spAutoFit/>
          </a:bodyPr>
          <a:lstStyle/>
          <a:p>
            <a:r>
              <a:rPr lang="en-GB" dirty="0" smtClean="0"/>
              <a:t>WP5</a:t>
            </a:r>
            <a:endParaRPr lang="en-GB" dirty="0"/>
          </a:p>
        </p:txBody>
      </p:sp>
      <p:sp>
        <p:nvSpPr>
          <p:cNvPr id="50" name="TextBox 49"/>
          <p:cNvSpPr txBox="1"/>
          <p:nvPr/>
        </p:nvSpPr>
        <p:spPr>
          <a:xfrm>
            <a:off x="5222394" y="2564904"/>
            <a:ext cx="717758" cy="369332"/>
          </a:xfrm>
          <a:prstGeom prst="rect">
            <a:avLst/>
          </a:prstGeom>
          <a:noFill/>
        </p:spPr>
        <p:txBody>
          <a:bodyPr wrap="square" rtlCol="0">
            <a:spAutoFit/>
          </a:bodyPr>
          <a:lstStyle/>
          <a:p>
            <a:r>
              <a:rPr lang="en-GB" dirty="0" smtClean="0"/>
              <a:t>WP6</a:t>
            </a:r>
            <a:endParaRPr lang="en-GB" dirty="0"/>
          </a:p>
        </p:txBody>
      </p:sp>
      <p:sp>
        <p:nvSpPr>
          <p:cNvPr id="51" name="TextBox 50"/>
          <p:cNvSpPr txBox="1"/>
          <p:nvPr/>
        </p:nvSpPr>
        <p:spPr>
          <a:xfrm>
            <a:off x="6372200" y="1115452"/>
            <a:ext cx="717758" cy="369332"/>
          </a:xfrm>
          <a:prstGeom prst="rect">
            <a:avLst/>
          </a:prstGeom>
          <a:noFill/>
        </p:spPr>
        <p:txBody>
          <a:bodyPr wrap="square" rtlCol="0">
            <a:spAutoFit/>
          </a:bodyPr>
          <a:lstStyle/>
          <a:p>
            <a:r>
              <a:rPr lang="en-GB" dirty="0" smtClean="0"/>
              <a:t>WP7</a:t>
            </a:r>
            <a:endParaRPr lang="en-GB" dirty="0"/>
          </a:p>
        </p:txBody>
      </p:sp>
      <p:sp>
        <p:nvSpPr>
          <p:cNvPr id="52" name="TextBox 51"/>
          <p:cNvSpPr txBox="1"/>
          <p:nvPr/>
        </p:nvSpPr>
        <p:spPr>
          <a:xfrm>
            <a:off x="1907704" y="2924944"/>
            <a:ext cx="717758" cy="369332"/>
          </a:xfrm>
          <a:prstGeom prst="rect">
            <a:avLst/>
          </a:prstGeom>
          <a:noFill/>
        </p:spPr>
        <p:txBody>
          <a:bodyPr wrap="square" rtlCol="0">
            <a:spAutoFit/>
          </a:bodyPr>
          <a:lstStyle/>
          <a:p>
            <a:r>
              <a:rPr lang="en-GB" dirty="0" smtClean="0"/>
              <a:t>WP2</a:t>
            </a:r>
            <a:endParaRPr lang="en-GB" dirty="0"/>
          </a:p>
        </p:txBody>
      </p:sp>
      <p:sp>
        <p:nvSpPr>
          <p:cNvPr id="13" name="TextBox 12"/>
          <p:cNvSpPr txBox="1"/>
          <p:nvPr/>
        </p:nvSpPr>
        <p:spPr>
          <a:xfrm>
            <a:off x="261622" y="193564"/>
            <a:ext cx="3791679" cy="646331"/>
          </a:xfrm>
          <a:prstGeom prst="rect">
            <a:avLst/>
          </a:prstGeom>
          <a:noFill/>
        </p:spPr>
        <p:txBody>
          <a:bodyPr wrap="none" rtlCol="0">
            <a:spAutoFit/>
          </a:bodyPr>
          <a:lstStyle/>
          <a:p>
            <a:r>
              <a:rPr lang="en-GB" sz="3600" b="1" u="sng" dirty="0" smtClean="0"/>
              <a:t>Our </a:t>
            </a:r>
            <a:r>
              <a:rPr lang="en-GB" sz="3600" b="1" u="sng" dirty="0" err="1" smtClean="0"/>
              <a:t>Workpackages</a:t>
            </a:r>
            <a:endParaRPr lang="en-GB" sz="3600" b="1" u="sng" dirty="0"/>
          </a:p>
        </p:txBody>
      </p:sp>
      <p:sp>
        <p:nvSpPr>
          <p:cNvPr id="17" name="Freeform 16"/>
          <p:cNvSpPr/>
          <p:nvPr/>
        </p:nvSpPr>
        <p:spPr>
          <a:xfrm>
            <a:off x="4448175" y="620687"/>
            <a:ext cx="4581525" cy="2428875"/>
          </a:xfrm>
          <a:custGeom>
            <a:avLst/>
            <a:gdLst>
              <a:gd name="connsiteX0" fmla="*/ 38100 w 4581525"/>
              <a:gd name="connsiteY0" fmla="*/ 104775 h 2400300"/>
              <a:gd name="connsiteX1" fmla="*/ 752475 w 4581525"/>
              <a:gd name="connsiteY1" fmla="*/ 1323975 h 2400300"/>
              <a:gd name="connsiteX2" fmla="*/ 2876550 w 4581525"/>
              <a:gd name="connsiteY2" fmla="*/ 1323975 h 2400300"/>
              <a:gd name="connsiteX3" fmla="*/ 2876550 w 4581525"/>
              <a:gd name="connsiteY3" fmla="*/ 2390775 h 2400300"/>
              <a:gd name="connsiteX4" fmla="*/ 4581525 w 4581525"/>
              <a:gd name="connsiteY4" fmla="*/ 2400300 h 2400300"/>
              <a:gd name="connsiteX5" fmla="*/ 4581525 w 4581525"/>
              <a:gd name="connsiteY5" fmla="*/ 0 h 2400300"/>
              <a:gd name="connsiteX6" fmla="*/ 0 w 4581525"/>
              <a:gd name="connsiteY6" fmla="*/ 0 h 2400300"/>
              <a:gd name="connsiteX7" fmla="*/ 114300 w 4581525"/>
              <a:gd name="connsiteY7" fmla="*/ 247650 h 2400300"/>
              <a:gd name="connsiteX0" fmla="*/ 38100 w 4581525"/>
              <a:gd name="connsiteY0" fmla="*/ 104775 h 2400300"/>
              <a:gd name="connsiteX1" fmla="*/ 28575 w 4581525"/>
              <a:gd name="connsiteY1" fmla="*/ 1304925 h 2400300"/>
              <a:gd name="connsiteX2" fmla="*/ 2876550 w 4581525"/>
              <a:gd name="connsiteY2" fmla="*/ 1323975 h 2400300"/>
              <a:gd name="connsiteX3" fmla="*/ 2876550 w 4581525"/>
              <a:gd name="connsiteY3" fmla="*/ 2390775 h 2400300"/>
              <a:gd name="connsiteX4" fmla="*/ 4581525 w 4581525"/>
              <a:gd name="connsiteY4" fmla="*/ 2400300 h 2400300"/>
              <a:gd name="connsiteX5" fmla="*/ 4581525 w 4581525"/>
              <a:gd name="connsiteY5" fmla="*/ 0 h 2400300"/>
              <a:gd name="connsiteX6" fmla="*/ 0 w 4581525"/>
              <a:gd name="connsiteY6" fmla="*/ 0 h 2400300"/>
              <a:gd name="connsiteX7" fmla="*/ 114300 w 4581525"/>
              <a:gd name="connsiteY7" fmla="*/ 247650 h 2400300"/>
              <a:gd name="connsiteX0" fmla="*/ 19050 w 4581525"/>
              <a:gd name="connsiteY0" fmla="*/ 0 h 2428875"/>
              <a:gd name="connsiteX1" fmla="*/ 28575 w 4581525"/>
              <a:gd name="connsiteY1" fmla="*/ 1333500 h 2428875"/>
              <a:gd name="connsiteX2" fmla="*/ 2876550 w 4581525"/>
              <a:gd name="connsiteY2" fmla="*/ 1352550 h 2428875"/>
              <a:gd name="connsiteX3" fmla="*/ 2876550 w 4581525"/>
              <a:gd name="connsiteY3" fmla="*/ 2419350 h 2428875"/>
              <a:gd name="connsiteX4" fmla="*/ 4581525 w 4581525"/>
              <a:gd name="connsiteY4" fmla="*/ 2428875 h 2428875"/>
              <a:gd name="connsiteX5" fmla="*/ 4581525 w 4581525"/>
              <a:gd name="connsiteY5" fmla="*/ 28575 h 2428875"/>
              <a:gd name="connsiteX6" fmla="*/ 0 w 4581525"/>
              <a:gd name="connsiteY6" fmla="*/ 28575 h 2428875"/>
              <a:gd name="connsiteX7" fmla="*/ 114300 w 4581525"/>
              <a:gd name="connsiteY7" fmla="*/ 276225 h 2428875"/>
              <a:gd name="connsiteX0" fmla="*/ 19050 w 4581525"/>
              <a:gd name="connsiteY0" fmla="*/ 0 h 2428875"/>
              <a:gd name="connsiteX1" fmla="*/ 0 w 4581525"/>
              <a:gd name="connsiteY1" fmla="*/ 1333500 h 2428875"/>
              <a:gd name="connsiteX2" fmla="*/ 2876550 w 4581525"/>
              <a:gd name="connsiteY2" fmla="*/ 1352550 h 2428875"/>
              <a:gd name="connsiteX3" fmla="*/ 2876550 w 4581525"/>
              <a:gd name="connsiteY3" fmla="*/ 2419350 h 2428875"/>
              <a:gd name="connsiteX4" fmla="*/ 4581525 w 4581525"/>
              <a:gd name="connsiteY4" fmla="*/ 2428875 h 2428875"/>
              <a:gd name="connsiteX5" fmla="*/ 4581525 w 4581525"/>
              <a:gd name="connsiteY5" fmla="*/ 28575 h 2428875"/>
              <a:gd name="connsiteX6" fmla="*/ 0 w 4581525"/>
              <a:gd name="connsiteY6" fmla="*/ 28575 h 2428875"/>
              <a:gd name="connsiteX7" fmla="*/ 114300 w 4581525"/>
              <a:gd name="connsiteY7" fmla="*/ 276225 h 2428875"/>
              <a:gd name="connsiteX0" fmla="*/ 19050 w 4581525"/>
              <a:gd name="connsiteY0" fmla="*/ 0 h 2428875"/>
              <a:gd name="connsiteX1" fmla="*/ 0 w 4581525"/>
              <a:gd name="connsiteY1" fmla="*/ 1333500 h 2428875"/>
              <a:gd name="connsiteX2" fmla="*/ 2876550 w 4581525"/>
              <a:gd name="connsiteY2" fmla="*/ 1352550 h 2428875"/>
              <a:gd name="connsiteX3" fmla="*/ 2876550 w 4581525"/>
              <a:gd name="connsiteY3" fmla="*/ 2419350 h 2428875"/>
              <a:gd name="connsiteX4" fmla="*/ 4581525 w 4581525"/>
              <a:gd name="connsiteY4" fmla="*/ 2428875 h 2428875"/>
              <a:gd name="connsiteX5" fmla="*/ 4581525 w 4581525"/>
              <a:gd name="connsiteY5" fmla="*/ 28575 h 2428875"/>
              <a:gd name="connsiteX6" fmla="*/ 0 w 4581525"/>
              <a:gd name="connsiteY6" fmla="*/ 28575 h 2428875"/>
              <a:gd name="connsiteX7" fmla="*/ 38100 w 4581525"/>
              <a:gd name="connsiteY7"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525" h="2428875">
                <a:moveTo>
                  <a:pt x="19050" y="0"/>
                </a:moveTo>
                <a:lnTo>
                  <a:pt x="0" y="1333500"/>
                </a:lnTo>
                <a:lnTo>
                  <a:pt x="2876550" y="1352550"/>
                </a:lnTo>
                <a:lnTo>
                  <a:pt x="2876550" y="2419350"/>
                </a:lnTo>
                <a:lnTo>
                  <a:pt x="4581525" y="2428875"/>
                </a:lnTo>
                <a:lnTo>
                  <a:pt x="4581525" y="28575"/>
                </a:lnTo>
                <a:lnTo>
                  <a:pt x="0" y="28575"/>
                </a:lnTo>
                <a:lnTo>
                  <a:pt x="381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prstDash val="dash"/>
              </a:ln>
            </a:endParaRPr>
          </a:p>
        </p:txBody>
      </p:sp>
    </p:spTree>
    <p:extLst>
      <p:ext uri="{BB962C8B-B14F-4D97-AF65-F5344CB8AC3E}">
        <p14:creationId xmlns:p14="http://schemas.microsoft.com/office/powerpoint/2010/main" val="29484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repeatCount="5000" fill="hold" grpId="0" nodeType="clickEffect">
                                  <p:stCondLst>
                                    <p:cond delay="0"/>
                                  </p:stCondLst>
                                  <p:childTnLst>
                                    <p:animEffect transition="out" filter="fade">
                                      <p:cBhvr>
                                        <p:cTn id="10" dur="500" tmFilter="0, 0; .2, .5; .8, .5; 1, 0"/>
                                        <p:tgtEl>
                                          <p:spTgt spid="45"/>
                                        </p:tgtEl>
                                      </p:cBhvr>
                                    </p:animEffect>
                                    <p:animScale>
                                      <p:cBhvr>
                                        <p:cTn id="11" dur="25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Pilots</a:t>
            </a:r>
            <a:r>
              <a:rPr lang="pt-PT" dirty="0" smtClean="0"/>
              <a:t> </a:t>
            </a:r>
            <a:r>
              <a:rPr lang="pt-PT" dirty="0" err="1" smtClean="0"/>
              <a:t>Definition</a:t>
            </a:r>
            <a:endParaRPr lang="pt-PT" dirty="0"/>
          </a:p>
        </p:txBody>
      </p:sp>
      <p:sp>
        <p:nvSpPr>
          <p:cNvPr id="3" name="Marcador de Posição de Conteúdo 2"/>
          <p:cNvSpPr>
            <a:spLocks noGrp="1"/>
          </p:cNvSpPr>
          <p:nvPr>
            <p:ph idx="1"/>
          </p:nvPr>
        </p:nvSpPr>
        <p:spPr/>
        <p:txBody>
          <a:bodyPr>
            <a:normAutofit fontScale="77500" lnSpcReduction="20000"/>
          </a:bodyPr>
          <a:lstStyle/>
          <a:p>
            <a:r>
              <a:rPr lang="en-US" b="1" dirty="0"/>
              <a:t>Pilot 1</a:t>
            </a:r>
            <a:r>
              <a:rPr lang="en-US" dirty="0"/>
              <a:t>: SIP creation of relational </a:t>
            </a:r>
            <a:r>
              <a:rPr lang="en-US" dirty="0" smtClean="0"/>
              <a:t>databases</a:t>
            </a:r>
          </a:p>
          <a:p>
            <a:r>
              <a:rPr lang="en-US" b="1" dirty="0" smtClean="0"/>
              <a:t>Pilot </a:t>
            </a:r>
            <a:r>
              <a:rPr lang="en-US" b="1" dirty="0"/>
              <a:t>2</a:t>
            </a:r>
            <a:r>
              <a:rPr lang="en-US" dirty="0"/>
              <a:t>: SIP creation and ingest of </a:t>
            </a:r>
            <a:r>
              <a:rPr lang="en-US" dirty="0" smtClean="0"/>
              <a:t>record</a:t>
            </a:r>
            <a:endParaRPr lang="en-US" dirty="0"/>
          </a:p>
          <a:p>
            <a:r>
              <a:rPr lang="en-US" b="1" dirty="0" smtClean="0"/>
              <a:t>Pilot </a:t>
            </a:r>
            <a:r>
              <a:rPr lang="en-US" b="1" dirty="0"/>
              <a:t>3</a:t>
            </a:r>
            <a:r>
              <a:rPr lang="en-US" dirty="0"/>
              <a:t>: Ingest from government </a:t>
            </a:r>
            <a:r>
              <a:rPr lang="en-US" dirty="0" smtClean="0"/>
              <a:t>agencies</a:t>
            </a:r>
            <a:endParaRPr lang="en-US" dirty="0"/>
          </a:p>
          <a:p>
            <a:r>
              <a:rPr lang="en-US" b="1" dirty="0" smtClean="0"/>
              <a:t>Pilot </a:t>
            </a:r>
            <a:r>
              <a:rPr lang="en-US" b="1" dirty="0"/>
              <a:t>4</a:t>
            </a:r>
            <a:r>
              <a:rPr lang="en-US" dirty="0"/>
              <a:t>: Business </a:t>
            </a:r>
            <a:r>
              <a:rPr lang="en-US" dirty="0" smtClean="0"/>
              <a:t>Archives</a:t>
            </a:r>
            <a:endParaRPr lang="en-US" dirty="0"/>
          </a:p>
          <a:p>
            <a:r>
              <a:rPr lang="en-US" b="1" dirty="0" smtClean="0"/>
              <a:t>Pilot </a:t>
            </a:r>
            <a:r>
              <a:rPr lang="en-US" b="1" dirty="0"/>
              <a:t>5</a:t>
            </a:r>
            <a:r>
              <a:rPr lang="en-US" dirty="0"/>
              <a:t>: Preservation and access to records </a:t>
            </a:r>
            <a:r>
              <a:rPr lang="en-US" dirty="0" smtClean="0"/>
              <a:t>with </a:t>
            </a:r>
            <a:r>
              <a:rPr lang="en-US" dirty="0" err="1" smtClean="0"/>
              <a:t>geodata</a:t>
            </a:r>
            <a:endParaRPr lang="en-US" dirty="0"/>
          </a:p>
          <a:p>
            <a:r>
              <a:rPr lang="en-US" b="1" dirty="0" smtClean="0"/>
              <a:t>Pilot </a:t>
            </a:r>
            <a:r>
              <a:rPr lang="en-US" b="1" dirty="0"/>
              <a:t>6</a:t>
            </a:r>
            <a:r>
              <a:rPr lang="en-US" dirty="0"/>
              <a:t>: Seamless integration between a live </a:t>
            </a:r>
            <a:r>
              <a:rPr lang="en-US" dirty="0" smtClean="0"/>
              <a:t>document management </a:t>
            </a:r>
            <a:r>
              <a:rPr lang="en-US" dirty="0"/>
              <a:t>system and a long-term digital </a:t>
            </a:r>
            <a:r>
              <a:rPr lang="en-US" dirty="0" smtClean="0"/>
              <a:t>archiving and </a:t>
            </a:r>
            <a:r>
              <a:rPr lang="en-US" dirty="0"/>
              <a:t>preservation </a:t>
            </a:r>
            <a:r>
              <a:rPr lang="en-US" dirty="0" smtClean="0"/>
              <a:t>services</a:t>
            </a:r>
            <a:endParaRPr lang="en-US" dirty="0"/>
          </a:p>
          <a:p>
            <a:r>
              <a:rPr lang="en-US" b="1" dirty="0" smtClean="0"/>
              <a:t>Pilot </a:t>
            </a:r>
            <a:r>
              <a:rPr lang="en-US" b="1" dirty="0"/>
              <a:t>7</a:t>
            </a:r>
            <a:r>
              <a:rPr lang="en-US" dirty="0"/>
              <a:t>: Access to databases</a:t>
            </a:r>
            <a:br>
              <a:rPr lang="en-US" dirty="0"/>
            </a:br>
            <a:r>
              <a:rPr lang="en-US" dirty="0"/>
              <a:t/>
            </a:r>
            <a:br>
              <a:rPr lang="en-US" dirty="0"/>
            </a:br>
            <a:endParaRPr lang="pt-PT" dirty="0"/>
          </a:p>
        </p:txBody>
      </p:sp>
    </p:spTree>
    <p:extLst>
      <p:ext uri="{BB962C8B-B14F-4D97-AF65-F5344CB8AC3E}">
        <p14:creationId xmlns:p14="http://schemas.microsoft.com/office/powerpoint/2010/main" val="3994177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sz="2400" dirty="0" err="1"/>
              <a:t>Pilot</a:t>
            </a:r>
            <a:r>
              <a:rPr lang="pt-PT" sz="2400" dirty="0"/>
              <a:t> 1: </a:t>
            </a:r>
            <a:r>
              <a:rPr lang="en-GB" sz="2400" dirty="0"/>
              <a:t>SIP creation of relational databases (Danish National Archives)</a:t>
            </a:r>
          </a:p>
          <a:p>
            <a:pPr lvl="1"/>
            <a:endParaRPr lang="en-GB" dirty="0" smtClean="0"/>
          </a:p>
          <a:p>
            <a:pPr lvl="1"/>
            <a:endParaRPr lang="en-GB" dirty="0" smtClean="0"/>
          </a:p>
          <a:p>
            <a:pPr lvl="1"/>
            <a:endParaRPr lang="en-GB" dirty="0"/>
          </a:p>
        </p:txBody>
      </p:sp>
      <p:graphicFrame>
        <p:nvGraphicFramePr>
          <p:cNvPr id="7" name="Gráfico 6"/>
          <p:cNvGraphicFramePr/>
          <p:nvPr>
            <p:extLst/>
          </p:nvPr>
        </p:nvGraphicFramePr>
        <p:xfrm>
          <a:off x="2123728" y="1988840"/>
          <a:ext cx="5472608" cy="35799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85470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sz="2400" dirty="0" err="1"/>
              <a:t>Pilot</a:t>
            </a:r>
            <a:r>
              <a:rPr lang="pt-PT" sz="2400" dirty="0"/>
              <a:t> 1: </a:t>
            </a:r>
            <a:r>
              <a:rPr lang="en-GB" sz="2400" dirty="0"/>
              <a:t>SIP creation of relational databases (Danish National Archives)</a:t>
            </a:r>
          </a:p>
          <a:p>
            <a:pPr lvl="1"/>
            <a:endParaRPr lang="en-GB" dirty="0" smtClean="0"/>
          </a:p>
          <a:p>
            <a:pPr lvl="1"/>
            <a:endParaRPr lang="en-GB" dirty="0" smtClean="0"/>
          </a:p>
          <a:p>
            <a:pPr lvl="1"/>
            <a:endParaRPr lang="en-GB" dirty="0"/>
          </a:p>
        </p:txBody>
      </p:sp>
      <p:pic>
        <p:nvPicPr>
          <p:cNvPr id="5" name="Imagem 4"/>
          <p:cNvPicPr>
            <a:picLocks noChangeAspect="1"/>
          </p:cNvPicPr>
          <p:nvPr/>
        </p:nvPicPr>
        <p:blipFill>
          <a:blip r:embed="rId3"/>
          <a:stretch>
            <a:fillRect/>
          </a:stretch>
        </p:blipFill>
        <p:spPr>
          <a:xfrm>
            <a:off x="1205100" y="2852936"/>
            <a:ext cx="6752178" cy="2504199"/>
          </a:xfrm>
          <a:prstGeom prst="rect">
            <a:avLst/>
          </a:prstGeom>
        </p:spPr>
      </p:pic>
    </p:spTree>
    <p:extLst>
      <p:ext uri="{BB962C8B-B14F-4D97-AF65-F5344CB8AC3E}">
        <p14:creationId xmlns:p14="http://schemas.microsoft.com/office/powerpoint/2010/main" val="28710961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20000"/>
          </a:bodyPr>
          <a:lstStyle/>
          <a:p>
            <a:r>
              <a:rPr lang="pt-PT" dirty="0" err="1"/>
              <a:t>Pilot</a:t>
            </a:r>
            <a:r>
              <a:rPr lang="pt-PT" dirty="0"/>
              <a:t> 1: </a:t>
            </a:r>
            <a:r>
              <a:rPr lang="en-GB" dirty="0"/>
              <a:t>SIP creation of relational databases (Danish National Archives)</a:t>
            </a:r>
          </a:p>
          <a:p>
            <a:pPr lvl="1"/>
            <a:r>
              <a:rPr lang="en-GB" dirty="0" smtClean="0"/>
              <a:t>Weak Points </a:t>
            </a:r>
          </a:p>
          <a:p>
            <a:pPr lvl="2"/>
            <a:r>
              <a:rPr lang="en-US" b="1" dirty="0"/>
              <a:t>Capability: Ingest / Question: 12 / Maturity Level: 1 - </a:t>
            </a:r>
            <a:r>
              <a:rPr lang="en-US" dirty="0"/>
              <a:t>This question is related with procedures to create and manage AIP classes. </a:t>
            </a:r>
            <a:r>
              <a:rPr lang="en-GB" dirty="0" smtClean="0"/>
              <a:t>This </a:t>
            </a:r>
            <a:r>
              <a:rPr lang="en-GB" dirty="0"/>
              <a:t>is the only question at maturity level 1 in the ingest capability, one of the focus of the pilot and as such it should be addressed. </a:t>
            </a:r>
            <a:endParaRPr lang="pt-PT" dirty="0"/>
          </a:p>
          <a:p>
            <a:pPr lvl="2"/>
            <a:r>
              <a:rPr lang="en-US" b="1" dirty="0"/>
              <a:t>Capability: Ingest / Question: 13 / Maturity Level: 3 - </a:t>
            </a:r>
            <a:r>
              <a:rPr lang="en-US" dirty="0"/>
              <a:t>This question is related with the AIP unique identifiers convention. </a:t>
            </a:r>
            <a:r>
              <a:rPr lang="en-GB" dirty="0" smtClean="0"/>
              <a:t>This </a:t>
            </a:r>
            <a:r>
              <a:rPr lang="en-GB" dirty="0"/>
              <a:t>is the only question at maturity level 3 in the ingest capability, together with question 12 these are the questions that are below the calculated maturity level.</a:t>
            </a:r>
            <a:endParaRPr lang="pt-PT" dirty="0"/>
          </a:p>
          <a:p>
            <a:pPr lvl="2"/>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18707095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85000" lnSpcReduction="10000"/>
          </a:bodyPr>
          <a:lstStyle/>
          <a:p>
            <a:r>
              <a:rPr lang="pt-PT" dirty="0" err="1"/>
              <a:t>Pilot</a:t>
            </a:r>
            <a:r>
              <a:rPr lang="pt-PT" dirty="0"/>
              <a:t> 1: </a:t>
            </a:r>
            <a:r>
              <a:rPr lang="en-GB" dirty="0"/>
              <a:t>SIP creation of relational databases (Danish National Archives)</a:t>
            </a:r>
          </a:p>
          <a:p>
            <a:pPr lvl="1"/>
            <a:r>
              <a:rPr lang="en-GB" dirty="0" smtClean="0"/>
              <a:t>Weak Points </a:t>
            </a:r>
          </a:p>
          <a:p>
            <a:pPr lvl="2"/>
            <a:r>
              <a:rPr lang="en-US" b="1" dirty="0" smtClean="0"/>
              <a:t>Capability: Archival Storage and Preservation / Question: 22 / Maturity Level: 2 - </a:t>
            </a:r>
            <a:r>
              <a:rPr lang="en-US" dirty="0" smtClean="0"/>
              <a:t>This question is related with the AIP Designated community requirements. </a:t>
            </a:r>
            <a:r>
              <a:rPr lang="en-GB" dirty="0" smtClean="0"/>
              <a:t>However this procedure is not correctly defined, documented and assessed.</a:t>
            </a:r>
            <a:endParaRPr lang="pt-PT" dirty="0" smtClean="0"/>
          </a:p>
          <a:p>
            <a:pPr lvl="2"/>
            <a:r>
              <a:rPr lang="en-US" b="1" dirty="0" smtClean="0"/>
              <a:t>Capability: Access / Question: 34 / Maturity Level: 3 - </a:t>
            </a:r>
            <a:r>
              <a:rPr lang="en-US" dirty="0" smtClean="0"/>
              <a:t>This question is related with Access Data Problem Reports. </a:t>
            </a:r>
            <a:r>
              <a:rPr lang="en-GB" dirty="0" smtClean="0"/>
              <a:t>This is the only question at maturity level 3 and as such it should be enhanced to meet the calculated maturity level for the access capability. Despite this, access is not one of the focus capabilities of the pilot.</a:t>
            </a:r>
            <a:endParaRPr lang="pt-PT" dirty="0" smtClean="0"/>
          </a:p>
          <a:p>
            <a:pPr lvl="2"/>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28213643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sz="2400" dirty="0" err="1"/>
              <a:t>Pilot</a:t>
            </a:r>
            <a:r>
              <a:rPr lang="pt-PT" sz="2400" dirty="0"/>
              <a:t> 2: </a:t>
            </a:r>
            <a:r>
              <a:rPr lang="en-GB" sz="2400" dirty="0"/>
              <a:t>SIP creation and ingest of records (National Archives of Norway)</a:t>
            </a:r>
            <a:endParaRPr lang="en-GB" sz="2400" dirty="0" smtClean="0"/>
          </a:p>
          <a:p>
            <a:pPr lvl="1"/>
            <a:endParaRPr lang="en-GB" dirty="0" smtClean="0"/>
          </a:p>
          <a:p>
            <a:pPr lvl="1"/>
            <a:endParaRPr lang="en-GB" dirty="0"/>
          </a:p>
        </p:txBody>
      </p:sp>
      <p:graphicFrame>
        <p:nvGraphicFramePr>
          <p:cNvPr id="10" name="Gráfico 9"/>
          <p:cNvGraphicFramePr/>
          <p:nvPr>
            <p:extLst/>
          </p:nvPr>
        </p:nvGraphicFramePr>
        <p:xfrm>
          <a:off x="1547664" y="2348880"/>
          <a:ext cx="5832648"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4661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sz="2400" dirty="0" err="1"/>
              <a:t>Pilot</a:t>
            </a:r>
            <a:r>
              <a:rPr lang="pt-PT" sz="2400" dirty="0"/>
              <a:t> 2: </a:t>
            </a:r>
            <a:r>
              <a:rPr lang="en-GB" sz="2400" dirty="0"/>
              <a:t>SIP creation and ingest of records (National Archives of Norway)</a:t>
            </a:r>
            <a:endParaRPr lang="en-GB" sz="2400" dirty="0" smtClean="0"/>
          </a:p>
          <a:p>
            <a:pPr lvl="1"/>
            <a:endParaRPr lang="en-GB" dirty="0" smtClean="0"/>
          </a:p>
          <a:p>
            <a:pPr lvl="1"/>
            <a:endParaRPr lang="en-GB" dirty="0"/>
          </a:p>
        </p:txBody>
      </p:sp>
      <p:pic>
        <p:nvPicPr>
          <p:cNvPr id="5" name="Imagem 4"/>
          <p:cNvPicPr>
            <a:picLocks noChangeAspect="1"/>
          </p:cNvPicPr>
          <p:nvPr/>
        </p:nvPicPr>
        <p:blipFill>
          <a:blip r:embed="rId3"/>
          <a:stretch>
            <a:fillRect/>
          </a:stretch>
        </p:blipFill>
        <p:spPr>
          <a:xfrm>
            <a:off x="1259632" y="2924944"/>
            <a:ext cx="6752178" cy="2504199"/>
          </a:xfrm>
          <a:prstGeom prst="rect">
            <a:avLst/>
          </a:prstGeom>
        </p:spPr>
      </p:pic>
    </p:spTree>
    <p:extLst>
      <p:ext uri="{BB962C8B-B14F-4D97-AF65-F5344CB8AC3E}">
        <p14:creationId xmlns:p14="http://schemas.microsoft.com/office/powerpoint/2010/main" val="20263301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10000"/>
          </a:bodyPr>
          <a:lstStyle/>
          <a:p>
            <a:r>
              <a:rPr lang="pt-PT" dirty="0" err="1"/>
              <a:t>Pilot</a:t>
            </a:r>
            <a:r>
              <a:rPr lang="pt-PT" dirty="0"/>
              <a:t> 2: </a:t>
            </a:r>
            <a:r>
              <a:rPr lang="en-GB" dirty="0"/>
              <a:t>SIP creation and ingest of records (National Archives of Norway</a:t>
            </a:r>
            <a:r>
              <a:rPr lang="en-GB" dirty="0" smtClean="0"/>
              <a:t>)</a:t>
            </a:r>
          </a:p>
          <a:p>
            <a:pPr lvl="1"/>
            <a:r>
              <a:rPr lang="en-GB" dirty="0" smtClean="0"/>
              <a:t>Weak Points</a:t>
            </a:r>
          </a:p>
          <a:p>
            <a:pPr lvl="2"/>
            <a:r>
              <a:rPr lang="en-US" b="1" dirty="0"/>
              <a:t>Capability: Pre-Ingest / Question: 4 / Maturity Level: 1 – </a:t>
            </a:r>
            <a:r>
              <a:rPr lang="en-US" dirty="0"/>
              <a:t>This question is related to the enhancement of a producer SIP. The answer shows that the producer SIP is not </a:t>
            </a:r>
            <a:r>
              <a:rPr lang="en-US" dirty="0" smtClean="0"/>
              <a:t>enhanced</a:t>
            </a:r>
            <a:r>
              <a:rPr lang="pt-PT" dirty="0" smtClean="0"/>
              <a:t>. </a:t>
            </a:r>
            <a:r>
              <a:rPr lang="en-GB" dirty="0" smtClean="0"/>
              <a:t>The </a:t>
            </a:r>
            <a:r>
              <a:rPr lang="en-GB" dirty="0"/>
              <a:t>answer provided to this aspect hinders the achievement of maturity level 5 for this capability.</a:t>
            </a:r>
            <a:endParaRPr lang="pt-PT" dirty="0"/>
          </a:p>
          <a:p>
            <a:pPr lvl="2"/>
            <a:r>
              <a:rPr lang="en-US" b="1" dirty="0"/>
              <a:t>Capability: Ingest / Question: 5 / Maturity Level: 1 – </a:t>
            </a:r>
            <a:r>
              <a:rPr lang="en-US" dirty="0"/>
              <a:t>This question is related with the creation of </a:t>
            </a:r>
            <a:r>
              <a:rPr lang="en-US" dirty="0" err="1"/>
              <a:t>fonds</a:t>
            </a:r>
            <a:r>
              <a:rPr lang="en-US" dirty="0"/>
              <a:t>. </a:t>
            </a:r>
            <a:r>
              <a:rPr lang="en-GB" dirty="0" smtClean="0"/>
              <a:t>This </a:t>
            </a:r>
            <a:r>
              <a:rPr lang="en-GB" dirty="0"/>
              <a:t>is the only aspect of the ingest capability that is at maturity level 1.</a:t>
            </a:r>
            <a:endParaRPr lang="pt-PT" dirty="0"/>
          </a:p>
          <a:p>
            <a:pPr lvl="2"/>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17687975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20000"/>
          </a:bodyPr>
          <a:lstStyle/>
          <a:p>
            <a:r>
              <a:rPr lang="pt-PT" dirty="0" err="1"/>
              <a:t>Pilot</a:t>
            </a:r>
            <a:r>
              <a:rPr lang="pt-PT" dirty="0"/>
              <a:t> 2: </a:t>
            </a:r>
            <a:r>
              <a:rPr lang="en-GB" dirty="0"/>
              <a:t>SIP creation and ingest of records (National Archives of Norway</a:t>
            </a:r>
            <a:r>
              <a:rPr lang="en-GB" dirty="0" smtClean="0"/>
              <a:t>)</a:t>
            </a:r>
          </a:p>
          <a:p>
            <a:pPr lvl="1"/>
            <a:r>
              <a:rPr lang="en-GB" dirty="0" smtClean="0"/>
              <a:t>Weak Points</a:t>
            </a:r>
          </a:p>
          <a:p>
            <a:pPr lvl="2"/>
            <a:r>
              <a:rPr lang="en-US" b="1" dirty="0" smtClean="0"/>
              <a:t>Capability</a:t>
            </a:r>
            <a:r>
              <a:rPr lang="en-US" b="1" dirty="0"/>
              <a:t>: Ingest / Question: 14 / Maturity Level: 2 – </a:t>
            </a:r>
            <a:r>
              <a:rPr lang="en-US" dirty="0"/>
              <a:t>This question is related to the preservation description information acquisition procedures. </a:t>
            </a:r>
            <a:r>
              <a:rPr lang="en-GB" dirty="0" smtClean="0"/>
              <a:t>According </a:t>
            </a:r>
            <a:r>
              <a:rPr lang="en-GB" dirty="0"/>
              <a:t>to the comment provided for this question this is performed manually at the moment but there is a planned effort to automatize these procedures. </a:t>
            </a:r>
            <a:endParaRPr lang="pt-PT" dirty="0"/>
          </a:p>
          <a:p>
            <a:pPr lvl="2"/>
            <a:r>
              <a:rPr lang="en-US" b="1" dirty="0"/>
              <a:t>Capability: Ingest / Question: 16 / Maturity Level: 2 – </a:t>
            </a:r>
            <a:r>
              <a:rPr lang="en-US" dirty="0"/>
              <a:t>This question is related to the AIP content information testing procedures. </a:t>
            </a:r>
            <a:r>
              <a:rPr lang="en-GB" dirty="0" smtClean="0"/>
              <a:t>According </a:t>
            </a:r>
            <a:r>
              <a:rPr lang="en-GB" dirty="0"/>
              <a:t>to the comment provided for this question du</a:t>
            </a:r>
            <a:r>
              <a:rPr lang="en-US" dirty="0"/>
              <a:t>ring testing of the SIP, one of the criteria is to make sure the AIP is usable for access.</a:t>
            </a:r>
            <a:endParaRPr lang="pt-PT" dirty="0"/>
          </a:p>
          <a:p>
            <a:pPr lvl="2"/>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509784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77500" lnSpcReduction="20000"/>
          </a:bodyPr>
          <a:lstStyle/>
          <a:p>
            <a:r>
              <a:rPr lang="pt-PT" dirty="0" err="1"/>
              <a:t>Pilot</a:t>
            </a:r>
            <a:r>
              <a:rPr lang="pt-PT" dirty="0"/>
              <a:t> 2: </a:t>
            </a:r>
            <a:r>
              <a:rPr lang="en-GB" dirty="0"/>
              <a:t>SIP creation and ingest of records (National Archives of Norway</a:t>
            </a:r>
            <a:r>
              <a:rPr lang="en-GB" dirty="0" smtClean="0"/>
              <a:t>)</a:t>
            </a:r>
          </a:p>
          <a:p>
            <a:pPr lvl="1"/>
            <a:r>
              <a:rPr lang="en-GB" dirty="0" smtClean="0"/>
              <a:t>Weak Points</a:t>
            </a:r>
          </a:p>
          <a:p>
            <a:pPr lvl="2"/>
            <a:r>
              <a:rPr lang="en-US" b="1" dirty="0" smtClean="0"/>
              <a:t>Capability: Archival Storage and Preservation / Question: 22 / Maturity Level: 1 – </a:t>
            </a:r>
            <a:r>
              <a:rPr lang="en-US" dirty="0" smtClean="0"/>
              <a:t>This question is related to the AIP Designated community requirements. </a:t>
            </a:r>
            <a:r>
              <a:rPr lang="en-GB" dirty="0" smtClean="0"/>
              <a:t>Maintaining the AIP requirements aligned with the designated community needs is important to guarantee that the archive holdings remain relevant to the designated community.</a:t>
            </a:r>
            <a:endParaRPr lang="pt-PT" dirty="0" smtClean="0"/>
          </a:p>
          <a:p>
            <a:pPr lvl="2"/>
            <a:r>
              <a:rPr lang="en-US" b="1" dirty="0" smtClean="0"/>
              <a:t>Capability: Archival Storage and Preservation / Question: 24 / Maturity Level: 2 – </a:t>
            </a:r>
            <a:r>
              <a:rPr lang="en-US" dirty="0" smtClean="0"/>
              <a:t>This question is related to SIP linking/resolution services. </a:t>
            </a:r>
            <a:r>
              <a:rPr lang="en-GB" dirty="0" smtClean="0"/>
              <a:t>This means that the system that provides reliable linking/resolution services in order to find a uniquely identified object, regardless of its physical location so that all actions related to an AIP can be traced over time, system and storage changes is not defined, documented and assessed. </a:t>
            </a:r>
            <a:endParaRPr lang="pt-PT" dirty="0" smtClean="0"/>
          </a:p>
          <a:p>
            <a:pPr lvl="2"/>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746055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Milestones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116547"/>
              </p:ext>
            </p:extLst>
          </p:nvPr>
        </p:nvGraphicFramePr>
        <p:xfrm>
          <a:off x="1333500" y="1343025"/>
          <a:ext cx="6334125" cy="4514850"/>
        </p:xfrm>
        <a:graphic>
          <a:graphicData uri="http://schemas.openxmlformats.org/presentationml/2006/ole">
            <mc:AlternateContent xmlns:mc="http://schemas.openxmlformats.org/markup-compatibility/2006">
              <mc:Choice xmlns:v="urn:schemas-microsoft-com:vml" Requires="v">
                <p:oleObj spid="_x0000_s1053" name="Document" r:id="rId4" imgW="6338740" imgH="4513444" progId="Word.Document.12">
                  <p:embed/>
                </p:oleObj>
              </mc:Choice>
              <mc:Fallback>
                <p:oleObj name="Document" r:id="rId4" imgW="6338740" imgH="4513444" progId="Word.Document.12">
                  <p:embed/>
                  <p:pic>
                    <p:nvPicPr>
                      <p:cNvPr id="0" name=""/>
                      <p:cNvPicPr/>
                      <p:nvPr/>
                    </p:nvPicPr>
                    <p:blipFill>
                      <a:blip r:embed="rId5"/>
                      <a:stretch>
                        <a:fillRect/>
                      </a:stretch>
                    </p:blipFill>
                    <p:spPr>
                      <a:xfrm>
                        <a:off x="1333500" y="1343025"/>
                        <a:ext cx="6334125" cy="4514850"/>
                      </a:xfrm>
                      <a:prstGeom prst="rect">
                        <a:avLst/>
                      </a:prstGeom>
                    </p:spPr>
                  </p:pic>
                </p:oleObj>
              </mc:Fallback>
            </mc:AlternateContent>
          </a:graphicData>
        </a:graphic>
      </p:graphicFrame>
      <p:sp>
        <p:nvSpPr>
          <p:cNvPr id="4" name="TextBox 3"/>
          <p:cNvSpPr txBox="1"/>
          <p:nvPr/>
        </p:nvSpPr>
        <p:spPr>
          <a:xfrm>
            <a:off x="7596336" y="1844824"/>
            <a:ext cx="426847" cy="523220"/>
          </a:xfrm>
          <a:prstGeom prst="rect">
            <a:avLst/>
          </a:prstGeom>
          <a:noFill/>
        </p:spPr>
        <p:txBody>
          <a:bodyPr wrap="square" rtlCol="0">
            <a:spAutoFit/>
          </a:bodyPr>
          <a:lstStyle/>
          <a:p>
            <a:r>
              <a:rPr lang="en-GB" sz="2800" b="1" dirty="0" smtClean="0">
                <a:solidFill>
                  <a:srgbClr val="00FF00"/>
                </a:solidFill>
                <a:effectLst>
                  <a:outerShdw blurRad="38100" dist="38100" dir="2700000" algn="tl">
                    <a:srgbClr val="000000">
                      <a:alpha val="43137"/>
                    </a:srgbClr>
                  </a:outerShdw>
                </a:effectLst>
                <a:sym typeface="Wingdings 2"/>
              </a:rPr>
              <a:t></a:t>
            </a:r>
            <a:endParaRPr lang="en-GB" sz="2800" b="1" dirty="0">
              <a:solidFill>
                <a:srgbClr val="00FF00"/>
              </a:solidFill>
              <a:effectLst>
                <a:outerShdw blurRad="38100" dist="38100" dir="2700000" algn="tl">
                  <a:srgbClr val="000000">
                    <a:alpha val="43137"/>
                  </a:srgbClr>
                </a:outerShdw>
              </a:effectLst>
            </a:endParaRPr>
          </a:p>
        </p:txBody>
      </p:sp>
      <p:sp>
        <p:nvSpPr>
          <p:cNvPr id="6" name="TextBox 5"/>
          <p:cNvSpPr txBox="1"/>
          <p:nvPr/>
        </p:nvSpPr>
        <p:spPr>
          <a:xfrm>
            <a:off x="7596336" y="2257708"/>
            <a:ext cx="426847" cy="523220"/>
          </a:xfrm>
          <a:prstGeom prst="rect">
            <a:avLst/>
          </a:prstGeom>
          <a:noFill/>
        </p:spPr>
        <p:txBody>
          <a:bodyPr wrap="square" rtlCol="0">
            <a:spAutoFit/>
          </a:bodyPr>
          <a:lstStyle/>
          <a:p>
            <a:r>
              <a:rPr lang="en-GB" sz="2800" b="1" dirty="0" smtClean="0">
                <a:solidFill>
                  <a:srgbClr val="00FF00"/>
                </a:solidFill>
                <a:effectLst>
                  <a:outerShdw blurRad="38100" dist="38100" dir="2700000" algn="tl">
                    <a:srgbClr val="000000">
                      <a:alpha val="43137"/>
                    </a:srgbClr>
                  </a:outerShdw>
                </a:effectLst>
                <a:sym typeface="Wingdings 2"/>
              </a:rPr>
              <a:t></a:t>
            </a:r>
            <a:endParaRPr lang="en-GB" sz="2800" b="1" dirty="0">
              <a:solidFill>
                <a:srgbClr val="00FF00"/>
              </a:solidFill>
              <a:effectLst>
                <a:outerShdw blurRad="38100" dist="38100" dir="2700000" algn="tl">
                  <a:srgbClr val="000000">
                    <a:alpha val="43137"/>
                  </a:srgbClr>
                </a:outerShdw>
              </a:effectLst>
            </a:endParaRPr>
          </a:p>
        </p:txBody>
      </p:sp>
      <p:sp>
        <p:nvSpPr>
          <p:cNvPr id="7" name="TextBox 6"/>
          <p:cNvSpPr txBox="1"/>
          <p:nvPr/>
        </p:nvSpPr>
        <p:spPr>
          <a:xfrm>
            <a:off x="7596336" y="2761764"/>
            <a:ext cx="426847" cy="523220"/>
          </a:xfrm>
          <a:prstGeom prst="rect">
            <a:avLst/>
          </a:prstGeom>
          <a:noFill/>
        </p:spPr>
        <p:txBody>
          <a:bodyPr wrap="square" rtlCol="0">
            <a:spAutoFit/>
          </a:bodyPr>
          <a:lstStyle/>
          <a:p>
            <a:r>
              <a:rPr lang="en-GB" sz="2800" b="1" dirty="0" smtClean="0">
                <a:solidFill>
                  <a:srgbClr val="00FF00"/>
                </a:solidFill>
                <a:effectLst>
                  <a:outerShdw blurRad="38100" dist="38100" dir="2700000" algn="tl">
                    <a:srgbClr val="000000">
                      <a:alpha val="43137"/>
                    </a:srgbClr>
                  </a:outerShdw>
                </a:effectLst>
                <a:sym typeface="Wingdings 2"/>
              </a:rPr>
              <a:t></a:t>
            </a:r>
            <a:endParaRPr lang="en-GB" sz="2800" b="1" dirty="0">
              <a:solidFill>
                <a:srgbClr val="00FF00"/>
              </a:solidFill>
              <a:effectLst>
                <a:outerShdw blurRad="38100" dist="38100" dir="2700000" algn="tl">
                  <a:srgbClr val="000000">
                    <a:alpha val="43137"/>
                  </a:srgbClr>
                </a:outerShdw>
              </a:effectLst>
            </a:endParaRPr>
          </a:p>
        </p:txBody>
      </p:sp>
      <p:sp>
        <p:nvSpPr>
          <p:cNvPr id="8" name="TextBox 7"/>
          <p:cNvSpPr txBox="1"/>
          <p:nvPr/>
        </p:nvSpPr>
        <p:spPr>
          <a:xfrm>
            <a:off x="7596336" y="3068960"/>
            <a:ext cx="426847" cy="523220"/>
          </a:xfrm>
          <a:prstGeom prst="rect">
            <a:avLst/>
          </a:prstGeom>
          <a:noFill/>
        </p:spPr>
        <p:txBody>
          <a:bodyPr wrap="square" rtlCol="0">
            <a:spAutoFit/>
          </a:bodyPr>
          <a:lstStyle/>
          <a:p>
            <a:r>
              <a:rPr lang="en-GB" sz="2800" b="1" dirty="0" smtClean="0">
                <a:solidFill>
                  <a:srgbClr val="00FF00"/>
                </a:solidFill>
                <a:effectLst>
                  <a:outerShdw blurRad="38100" dist="38100" dir="2700000" algn="tl">
                    <a:srgbClr val="000000">
                      <a:alpha val="43137"/>
                    </a:srgbClr>
                  </a:outerShdw>
                </a:effectLst>
                <a:sym typeface="Wingdings 2"/>
              </a:rPr>
              <a:t></a:t>
            </a:r>
            <a:endParaRPr lang="en-GB" sz="2800" b="1" dirty="0">
              <a:solidFill>
                <a:srgbClr val="00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sz="2400" dirty="0" err="1"/>
              <a:t>Pilot</a:t>
            </a:r>
            <a:r>
              <a:rPr lang="pt-PT" sz="2400" dirty="0"/>
              <a:t> 3: </a:t>
            </a:r>
            <a:r>
              <a:rPr lang="en-GB" sz="2400" dirty="0"/>
              <a:t>Ingest from government agencies (National Archives of Estonia)</a:t>
            </a:r>
            <a:endParaRPr lang="en-GB" sz="2400" dirty="0" smtClean="0"/>
          </a:p>
          <a:p>
            <a:pPr lvl="1"/>
            <a:endParaRPr lang="en-GB" dirty="0" smtClean="0"/>
          </a:p>
          <a:p>
            <a:pPr lvl="1"/>
            <a:endParaRPr lang="en-GB" dirty="0"/>
          </a:p>
        </p:txBody>
      </p:sp>
      <p:graphicFrame>
        <p:nvGraphicFramePr>
          <p:cNvPr id="11" name="Gráfico 10"/>
          <p:cNvGraphicFramePr/>
          <p:nvPr>
            <p:extLst/>
          </p:nvPr>
        </p:nvGraphicFramePr>
        <p:xfrm>
          <a:off x="1403648" y="2276872"/>
          <a:ext cx="5797252" cy="3363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24015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sz="2400" dirty="0" err="1"/>
              <a:t>Pilot</a:t>
            </a:r>
            <a:r>
              <a:rPr lang="pt-PT" sz="2400" dirty="0"/>
              <a:t> 3: </a:t>
            </a:r>
            <a:r>
              <a:rPr lang="en-GB" sz="2400" dirty="0"/>
              <a:t>Ingest from government agencies (National Archives of Estonia)</a:t>
            </a:r>
            <a:endParaRPr lang="en-GB" sz="2400" dirty="0" smtClean="0"/>
          </a:p>
          <a:p>
            <a:pPr lvl="1"/>
            <a:endParaRPr lang="en-GB" dirty="0" smtClean="0"/>
          </a:p>
          <a:p>
            <a:pPr lvl="1"/>
            <a:endParaRPr lang="en-GB" dirty="0"/>
          </a:p>
        </p:txBody>
      </p:sp>
      <p:pic>
        <p:nvPicPr>
          <p:cNvPr id="5" name="Imagem 4"/>
          <p:cNvPicPr>
            <a:picLocks noChangeAspect="1"/>
          </p:cNvPicPr>
          <p:nvPr/>
        </p:nvPicPr>
        <p:blipFill>
          <a:blip r:embed="rId3"/>
          <a:stretch>
            <a:fillRect/>
          </a:stretch>
        </p:blipFill>
        <p:spPr>
          <a:xfrm>
            <a:off x="1172622" y="2852936"/>
            <a:ext cx="6752178" cy="2504199"/>
          </a:xfrm>
          <a:prstGeom prst="rect">
            <a:avLst/>
          </a:prstGeom>
        </p:spPr>
      </p:pic>
    </p:spTree>
    <p:extLst>
      <p:ext uri="{BB962C8B-B14F-4D97-AF65-F5344CB8AC3E}">
        <p14:creationId xmlns:p14="http://schemas.microsoft.com/office/powerpoint/2010/main" val="39984055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10000"/>
          </a:bodyPr>
          <a:lstStyle/>
          <a:p>
            <a:r>
              <a:rPr lang="pt-PT" dirty="0" err="1"/>
              <a:t>Pilot</a:t>
            </a:r>
            <a:r>
              <a:rPr lang="pt-PT" dirty="0"/>
              <a:t> 3: </a:t>
            </a:r>
            <a:r>
              <a:rPr lang="en-GB" dirty="0"/>
              <a:t>Ingest from government agencies (National Archives of Estonia)</a:t>
            </a:r>
            <a:endParaRPr lang="en-GB" dirty="0" smtClean="0"/>
          </a:p>
          <a:p>
            <a:pPr lvl="1"/>
            <a:r>
              <a:rPr lang="en-GB" dirty="0"/>
              <a:t>Weak Points</a:t>
            </a:r>
          </a:p>
          <a:p>
            <a:pPr lvl="2"/>
            <a:r>
              <a:rPr lang="en-US" b="1" dirty="0"/>
              <a:t>Capability: Ingest / Question: 12 / Maturity Level: 1 – </a:t>
            </a:r>
            <a:r>
              <a:rPr lang="en-US" dirty="0"/>
              <a:t>This question is related to AIP parsing. </a:t>
            </a:r>
            <a:r>
              <a:rPr lang="en-GB" dirty="0" smtClean="0"/>
              <a:t>The </a:t>
            </a:r>
            <a:r>
              <a:rPr lang="en-GB" dirty="0"/>
              <a:t>AIP classes are important to understand the variety of information that is stored and also to enable correct parsing of all information stored in the Archive.</a:t>
            </a:r>
            <a:endParaRPr lang="pt-PT" dirty="0"/>
          </a:p>
          <a:p>
            <a:pPr lvl="2"/>
            <a:r>
              <a:rPr lang="en-US" b="1" dirty="0"/>
              <a:t>Capability: Ingest / Question: 16 / Maturity Level: 2 – </a:t>
            </a:r>
            <a:r>
              <a:rPr lang="en-US" dirty="0"/>
              <a:t>This question is related with the AIP content information testing procedures. </a:t>
            </a:r>
            <a:r>
              <a:rPr lang="en-GB" dirty="0" smtClean="0"/>
              <a:t>This </a:t>
            </a:r>
            <a:r>
              <a:rPr lang="en-GB" dirty="0"/>
              <a:t>is important to guarantee that the ingest objects can be found, understood and used by the designated community.</a:t>
            </a:r>
            <a:endParaRPr lang="pt-PT" dirty="0"/>
          </a:p>
          <a:p>
            <a:pPr lvl="2"/>
            <a:endParaRPr lang="en-GB" dirty="0" smtClean="0"/>
          </a:p>
          <a:p>
            <a:pPr lvl="1"/>
            <a:endParaRPr lang="en-GB" dirty="0"/>
          </a:p>
        </p:txBody>
      </p:sp>
    </p:spTree>
    <p:extLst>
      <p:ext uri="{BB962C8B-B14F-4D97-AF65-F5344CB8AC3E}">
        <p14:creationId xmlns:p14="http://schemas.microsoft.com/office/powerpoint/2010/main" val="25387323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85000" lnSpcReduction="20000"/>
          </a:bodyPr>
          <a:lstStyle/>
          <a:p>
            <a:r>
              <a:rPr lang="pt-PT" dirty="0" err="1"/>
              <a:t>Pilot</a:t>
            </a:r>
            <a:r>
              <a:rPr lang="pt-PT" dirty="0"/>
              <a:t> 3: </a:t>
            </a:r>
            <a:r>
              <a:rPr lang="en-GB" dirty="0"/>
              <a:t>Ingest from government agencies (National Archives of Estonia)</a:t>
            </a:r>
            <a:endParaRPr lang="en-GB" dirty="0" smtClean="0"/>
          </a:p>
          <a:p>
            <a:pPr lvl="1"/>
            <a:r>
              <a:rPr lang="en-GB" dirty="0"/>
              <a:t>Weak Points</a:t>
            </a:r>
          </a:p>
          <a:p>
            <a:pPr lvl="2"/>
            <a:r>
              <a:rPr lang="en-US" b="1" dirty="0" smtClean="0"/>
              <a:t>Capability</a:t>
            </a:r>
            <a:r>
              <a:rPr lang="en-US" b="1" dirty="0"/>
              <a:t>: Archival Storage and Preservation / Question: 22 / Maturity Level: 1 – </a:t>
            </a:r>
            <a:r>
              <a:rPr lang="en-US" dirty="0"/>
              <a:t>This question is related with AIP designated community requirements. </a:t>
            </a:r>
            <a:r>
              <a:rPr lang="en-GB" dirty="0" smtClean="0"/>
              <a:t>Maintaining </a:t>
            </a:r>
            <a:r>
              <a:rPr lang="en-GB" dirty="0"/>
              <a:t>the AIP requirements aligned with the designated community needs is important to guarantee that the archive holdings remain relevant to the designated community.</a:t>
            </a:r>
            <a:endParaRPr lang="pt-PT" dirty="0"/>
          </a:p>
          <a:p>
            <a:pPr lvl="2"/>
            <a:r>
              <a:rPr lang="en-US" b="1" dirty="0"/>
              <a:t>Capability: Archival Storage and Preservation / Question: 23 / Maturity Level: 2 – </a:t>
            </a:r>
            <a:r>
              <a:rPr lang="en-US" dirty="0"/>
              <a:t>This question is related with the independent mechanism for content integrity checking. </a:t>
            </a:r>
            <a:r>
              <a:rPr lang="en-GB" dirty="0" smtClean="0"/>
              <a:t>This </a:t>
            </a:r>
            <a:r>
              <a:rPr lang="en-GB" dirty="0"/>
              <a:t>means that the current mechanism for integrity checking is not properly defined, documented or assessed. An independent mechanism for content integrity checking is important as it enables independent and external audits.</a:t>
            </a:r>
            <a:endParaRPr lang="pt-PT" dirty="0"/>
          </a:p>
          <a:p>
            <a:pPr lvl="2"/>
            <a:endParaRPr lang="en-GB" dirty="0" smtClean="0"/>
          </a:p>
          <a:p>
            <a:pPr lvl="1"/>
            <a:endParaRPr lang="en-GB" dirty="0"/>
          </a:p>
        </p:txBody>
      </p:sp>
    </p:spTree>
    <p:extLst>
      <p:ext uri="{BB962C8B-B14F-4D97-AF65-F5344CB8AC3E}">
        <p14:creationId xmlns:p14="http://schemas.microsoft.com/office/powerpoint/2010/main" val="27079751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sz="2400" dirty="0" err="1"/>
              <a:t>Pilot</a:t>
            </a:r>
            <a:r>
              <a:rPr lang="pt-PT" sz="2400" dirty="0"/>
              <a:t> 4: </a:t>
            </a:r>
            <a:r>
              <a:rPr lang="en-GB" sz="2400" dirty="0"/>
              <a:t>Business archives (National Archives of Estonia, Estonian Business Archives)</a:t>
            </a:r>
            <a:endParaRPr lang="en-GB" sz="2400" dirty="0" smtClean="0"/>
          </a:p>
          <a:p>
            <a:pPr lvl="1"/>
            <a:endParaRPr lang="en-GB" dirty="0"/>
          </a:p>
        </p:txBody>
      </p:sp>
      <p:graphicFrame>
        <p:nvGraphicFramePr>
          <p:cNvPr id="10" name="Gráfico 9"/>
          <p:cNvGraphicFramePr/>
          <p:nvPr>
            <p:extLst/>
          </p:nvPr>
        </p:nvGraphicFramePr>
        <p:xfrm>
          <a:off x="1691680" y="2564904"/>
          <a:ext cx="5509220"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11531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sz="2400" dirty="0" err="1"/>
              <a:t>Pilot</a:t>
            </a:r>
            <a:r>
              <a:rPr lang="pt-PT" sz="2400" dirty="0"/>
              <a:t> 4: </a:t>
            </a:r>
            <a:r>
              <a:rPr lang="en-GB" sz="2400" dirty="0"/>
              <a:t>Business archives (National Archives of Estonia, Estonian Business Archives)</a:t>
            </a:r>
            <a:endParaRPr lang="en-GB" sz="2400" dirty="0" smtClean="0"/>
          </a:p>
          <a:p>
            <a:pPr lvl="1"/>
            <a:endParaRPr lang="en-GB" dirty="0"/>
          </a:p>
        </p:txBody>
      </p:sp>
      <p:pic>
        <p:nvPicPr>
          <p:cNvPr id="5" name="Imagem 4"/>
          <p:cNvPicPr>
            <a:picLocks noChangeAspect="1"/>
          </p:cNvPicPr>
          <p:nvPr/>
        </p:nvPicPr>
        <p:blipFill>
          <a:blip r:embed="rId3"/>
          <a:stretch>
            <a:fillRect/>
          </a:stretch>
        </p:blipFill>
        <p:spPr>
          <a:xfrm>
            <a:off x="1187624" y="2924944"/>
            <a:ext cx="6752178" cy="2504199"/>
          </a:xfrm>
          <a:prstGeom prst="rect">
            <a:avLst/>
          </a:prstGeom>
        </p:spPr>
      </p:pic>
    </p:spTree>
    <p:extLst>
      <p:ext uri="{BB962C8B-B14F-4D97-AF65-F5344CB8AC3E}">
        <p14:creationId xmlns:p14="http://schemas.microsoft.com/office/powerpoint/2010/main" val="16410772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77500" lnSpcReduction="20000"/>
          </a:bodyPr>
          <a:lstStyle/>
          <a:p>
            <a:r>
              <a:rPr lang="pt-PT" dirty="0" err="1"/>
              <a:t>Pilot</a:t>
            </a:r>
            <a:r>
              <a:rPr lang="pt-PT" dirty="0"/>
              <a:t> 4: </a:t>
            </a:r>
            <a:r>
              <a:rPr lang="en-GB" dirty="0"/>
              <a:t>Business archives (National Archives of Estonia, Estonian Business Archives)</a:t>
            </a:r>
            <a:endParaRPr lang="en-GB" dirty="0" smtClean="0"/>
          </a:p>
          <a:p>
            <a:pPr lvl="1"/>
            <a:r>
              <a:rPr lang="en-GB" dirty="0" smtClean="0"/>
              <a:t>Weak Points</a:t>
            </a:r>
          </a:p>
          <a:p>
            <a:pPr lvl="2"/>
            <a:r>
              <a:rPr lang="en-US" b="1" dirty="0"/>
              <a:t>Capability: Archival Storage and Preservation / Question: 19 / Maturity Level: 1 – </a:t>
            </a:r>
            <a:r>
              <a:rPr lang="en-US" dirty="0"/>
              <a:t>This question is related to the AIP Storage Procedures. </a:t>
            </a:r>
            <a:r>
              <a:rPr lang="en-GB" dirty="0" smtClean="0"/>
              <a:t>This question is part of the archival storage and preservation capability which is one of the capabilities to be explored the pilot. Together </a:t>
            </a:r>
            <a:r>
              <a:rPr lang="en-GB" dirty="0"/>
              <a:t>with question 22 and 25 these are the only aspects from that capability at maturity level 1 and require immediate attention.</a:t>
            </a:r>
            <a:endParaRPr lang="pt-PT" dirty="0"/>
          </a:p>
          <a:p>
            <a:pPr lvl="2"/>
            <a:r>
              <a:rPr lang="en-US" b="1" dirty="0" smtClean="0"/>
              <a:t>Capability: Archival Storage and Preservation / Question: 22 / Maturity Level: 1 – </a:t>
            </a:r>
            <a:r>
              <a:rPr lang="en-US" dirty="0" smtClean="0"/>
              <a:t>This question is related to the AIP Designated community requirements. </a:t>
            </a:r>
            <a:r>
              <a:rPr lang="en-GB" dirty="0" smtClean="0"/>
              <a:t>This question is part of the archival storage and preservation capability which is one of the capabilities to be explored the pilot. Together with question 19 and 25 these are the only aspects from that capability at maturity level 1 and require immediate attention.</a:t>
            </a:r>
            <a:endParaRPr lang="pt-PT" dirty="0" smtClean="0"/>
          </a:p>
          <a:p>
            <a:pPr lvl="2"/>
            <a:endParaRPr lang="en-GB" dirty="0"/>
          </a:p>
        </p:txBody>
      </p:sp>
    </p:spTree>
    <p:extLst>
      <p:ext uri="{BB962C8B-B14F-4D97-AF65-F5344CB8AC3E}">
        <p14:creationId xmlns:p14="http://schemas.microsoft.com/office/powerpoint/2010/main" val="17479145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10000"/>
          </a:bodyPr>
          <a:lstStyle/>
          <a:p>
            <a:r>
              <a:rPr lang="pt-PT" dirty="0" err="1"/>
              <a:t>Pilot</a:t>
            </a:r>
            <a:r>
              <a:rPr lang="pt-PT" dirty="0"/>
              <a:t> 4: </a:t>
            </a:r>
            <a:r>
              <a:rPr lang="en-GB" dirty="0"/>
              <a:t>Business archives (National Archives of Estonia, Estonian Business Archives)</a:t>
            </a:r>
            <a:endParaRPr lang="en-GB" dirty="0" smtClean="0"/>
          </a:p>
          <a:p>
            <a:pPr lvl="1"/>
            <a:r>
              <a:rPr lang="en-GB" dirty="0" smtClean="0"/>
              <a:t>Weak Points</a:t>
            </a:r>
          </a:p>
          <a:p>
            <a:pPr lvl="2"/>
            <a:r>
              <a:rPr lang="en-US" b="1" dirty="0" smtClean="0"/>
              <a:t>Capability</a:t>
            </a:r>
            <a:r>
              <a:rPr lang="en-US" b="1" dirty="0"/>
              <a:t>: Archival Storage and Preservation / Question: 25 / Maturity Level: 1 – </a:t>
            </a:r>
            <a:r>
              <a:rPr lang="en-US" dirty="0"/>
              <a:t>This question is related to tools and resources to provide representation </a:t>
            </a:r>
            <a:r>
              <a:rPr lang="en-US" dirty="0" smtClean="0"/>
              <a:t>information</a:t>
            </a:r>
            <a:r>
              <a:rPr lang="en-GB" dirty="0" smtClean="0"/>
              <a:t>This </a:t>
            </a:r>
            <a:r>
              <a:rPr lang="en-GB" dirty="0"/>
              <a:t>question is part of the archival storage and preservation capability which is one of the capabilities to be explored the pilot. Together with question 19 and 22 these are the only aspects from that capability at maturity level 1 and require immediate attention.</a:t>
            </a:r>
            <a:endParaRPr lang="pt-PT" dirty="0"/>
          </a:p>
          <a:p>
            <a:pPr lvl="2"/>
            <a:endParaRPr lang="en-GB" dirty="0"/>
          </a:p>
        </p:txBody>
      </p:sp>
    </p:spTree>
    <p:extLst>
      <p:ext uri="{BB962C8B-B14F-4D97-AF65-F5344CB8AC3E}">
        <p14:creationId xmlns:p14="http://schemas.microsoft.com/office/powerpoint/2010/main" val="32905440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a:bodyPr>
          <a:lstStyle/>
          <a:p>
            <a:r>
              <a:rPr lang="pt-PT" sz="2400" dirty="0" err="1"/>
              <a:t>Pilot</a:t>
            </a:r>
            <a:r>
              <a:rPr lang="pt-PT" sz="2400" dirty="0"/>
              <a:t> 5: </a:t>
            </a:r>
            <a:r>
              <a:rPr lang="en-GB" sz="2400" dirty="0"/>
              <a:t>Preservation and access to records with </a:t>
            </a:r>
            <a:r>
              <a:rPr lang="en-GB" sz="2400" dirty="0" err="1"/>
              <a:t>geodata</a:t>
            </a:r>
            <a:r>
              <a:rPr lang="en-GB" sz="2400" dirty="0"/>
              <a:t> (National Archives of Slovenia)</a:t>
            </a:r>
          </a:p>
        </p:txBody>
      </p:sp>
      <p:graphicFrame>
        <p:nvGraphicFramePr>
          <p:cNvPr id="11" name="Gráfico 10"/>
          <p:cNvGraphicFramePr/>
          <p:nvPr>
            <p:extLst/>
          </p:nvPr>
        </p:nvGraphicFramePr>
        <p:xfrm>
          <a:off x="2339752" y="2420888"/>
          <a:ext cx="5400600" cy="3291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94464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a:bodyPr>
          <a:lstStyle/>
          <a:p>
            <a:r>
              <a:rPr lang="pt-PT" sz="2400" dirty="0" err="1"/>
              <a:t>Pilot</a:t>
            </a:r>
            <a:r>
              <a:rPr lang="pt-PT" sz="2400" dirty="0"/>
              <a:t> 5: </a:t>
            </a:r>
            <a:r>
              <a:rPr lang="en-GB" sz="2400" dirty="0"/>
              <a:t>Preservation and access to records with </a:t>
            </a:r>
            <a:r>
              <a:rPr lang="en-GB" sz="2400" dirty="0" err="1"/>
              <a:t>geodata</a:t>
            </a:r>
            <a:r>
              <a:rPr lang="en-GB" sz="2400" dirty="0"/>
              <a:t> (National Archives of Slovenia)</a:t>
            </a:r>
          </a:p>
        </p:txBody>
      </p:sp>
      <p:pic>
        <p:nvPicPr>
          <p:cNvPr id="5" name="Imagem 4"/>
          <p:cNvPicPr>
            <a:picLocks noChangeAspect="1"/>
          </p:cNvPicPr>
          <p:nvPr/>
        </p:nvPicPr>
        <p:blipFill>
          <a:blip r:embed="rId3"/>
          <a:stretch>
            <a:fillRect/>
          </a:stretch>
        </p:blipFill>
        <p:spPr>
          <a:xfrm>
            <a:off x="1396156" y="2924944"/>
            <a:ext cx="6752178" cy="2504199"/>
          </a:xfrm>
          <a:prstGeom prst="rect">
            <a:avLst/>
          </a:prstGeom>
        </p:spPr>
      </p:pic>
    </p:spTree>
    <p:extLst>
      <p:ext uri="{BB962C8B-B14F-4D97-AF65-F5344CB8AC3E}">
        <p14:creationId xmlns:p14="http://schemas.microsoft.com/office/powerpoint/2010/main" val="931388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Year 1</a:t>
            </a:r>
            <a:endParaRPr lang="en-US" dirty="0"/>
          </a:p>
        </p:txBody>
      </p:sp>
      <p:graphicFrame>
        <p:nvGraphicFramePr>
          <p:cNvPr id="20483" name="Object 3"/>
          <p:cNvGraphicFramePr>
            <a:graphicFrameLocks noChangeAspect="1"/>
          </p:cNvGraphicFramePr>
          <p:nvPr>
            <p:extLst>
              <p:ext uri="{D42A27DB-BD31-4B8C-83A1-F6EECF244321}">
                <p14:modId xmlns:p14="http://schemas.microsoft.com/office/powerpoint/2010/main" val="715149357"/>
              </p:ext>
            </p:extLst>
          </p:nvPr>
        </p:nvGraphicFramePr>
        <p:xfrm>
          <a:off x="355600" y="1447800"/>
          <a:ext cx="8429625" cy="4470400"/>
        </p:xfrm>
        <a:graphic>
          <a:graphicData uri="http://schemas.openxmlformats.org/presentationml/2006/ole">
            <mc:AlternateContent xmlns:mc="http://schemas.openxmlformats.org/markup-compatibility/2006">
              <mc:Choice xmlns:v="urn:schemas-microsoft-com:vml" Requires="v">
                <p:oleObj spid="_x0000_s47128" name="Worksheet" r:id="rId4" imgW="8429557" imgH="1809660" progId="Excel.Sheet.8">
                  <p:embed/>
                </p:oleObj>
              </mc:Choice>
              <mc:Fallback>
                <p:oleObj name="Worksheet" r:id="rId4" imgW="8429557" imgH="1809660" progId="Excel.Sheet.8">
                  <p:embed/>
                  <p:pic>
                    <p:nvPicPr>
                      <p:cNvPr id="0" name=""/>
                      <p:cNvPicPr>
                        <a:picLocks noChangeAspect="1" noChangeArrowheads="1"/>
                      </p:cNvPicPr>
                      <p:nvPr/>
                    </p:nvPicPr>
                    <p:blipFill>
                      <a:blip r:embed="rId5"/>
                      <a:srcRect/>
                      <a:stretch>
                        <a:fillRect/>
                      </a:stretch>
                    </p:blipFill>
                    <p:spPr bwMode="auto">
                      <a:xfrm>
                        <a:off x="355600" y="1447800"/>
                        <a:ext cx="8429625" cy="44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 name="Group 3"/>
          <p:cNvGrpSpPr/>
          <p:nvPr/>
        </p:nvGrpSpPr>
        <p:grpSpPr>
          <a:xfrm>
            <a:off x="8316416" y="1916832"/>
            <a:ext cx="504056" cy="4104456"/>
            <a:chOff x="8316416" y="1916832"/>
            <a:chExt cx="504056" cy="4104456"/>
          </a:xfrm>
        </p:grpSpPr>
        <p:sp>
          <p:nvSpPr>
            <p:cNvPr id="3" name="TextBox 2"/>
            <p:cNvSpPr txBox="1"/>
            <p:nvPr/>
          </p:nvSpPr>
          <p:spPr>
            <a:xfrm>
              <a:off x="8321617" y="1916832"/>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5" name="TextBox 4"/>
            <p:cNvSpPr txBox="1"/>
            <p:nvPr/>
          </p:nvSpPr>
          <p:spPr>
            <a:xfrm>
              <a:off x="8321617" y="2412177"/>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6" name="TextBox 5"/>
            <p:cNvSpPr txBox="1"/>
            <p:nvPr/>
          </p:nvSpPr>
          <p:spPr>
            <a:xfrm>
              <a:off x="8316416" y="2924944"/>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7" name="TextBox 6"/>
            <p:cNvSpPr txBox="1"/>
            <p:nvPr/>
          </p:nvSpPr>
          <p:spPr>
            <a:xfrm>
              <a:off x="8316416" y="3429000"/>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8" name="TextBox 7"/>
            <p:cNvSpPr txBox="1"/>
            <p:nvPr/>
          </p:nvSpPr>
          <p:spPr>
            <a:xfrm>
              <a:off x="8316416" y="3924345"/>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9" name="TextBox 8"/>
            <p:cNvSpPr txBox="1"/>
            <p:nvPr/>
          </p:nvSpPr>
          <p:spPr>
            <a:xfrm>
              <a:off x="8316416" y="4428401"/>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10" name="TextBox 9"/>
            <p:cNvSpPr txBox="1"/>
            <p:nvPr/>
          </p:nvSpPr>
          <p:spPr>
            <a:xfrm>
              <a:off x="8316416" y="4941168"/>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sp>
          <p:nvSpPr>
            <p:cNvPr id="11" name="TextBox 10"/>
            <p:cNvSpPr txBox="1"/>
            <p:nvPr/>
          </p:nvSpPr>
          <p:spPr>
            <a:xfrm>
              <a:off x="8316416" y="5436513"/>
              <a:ext cx="498855" cy="584775"/>
            </a:xfrm>
            <a:prstGeom prst="rect">
              <a:avLst/>
            </a:prstGeom>
            <a:noFill/>
          </p:spPr>
          <p:txBody>
            <a:bodyPr wrap="none" rtlCol="0">
              <a:spAutoFit/>
            </a:bodyPr>
            <a:lstStyle/>
            <a:p>
              <a:r>
                <a:rPr lang="en-GB" sz="3200" b="1" dirty="0" smtClean="0">
                  <a:solidFill>
                    <a:srgbClr val="00FF00"/>
                  </a:solidFill>
                  <a:effectLst>
                    <a:outerShdw blurRad="38100" dist="38100" dir="2700000" algn="tl">
                      <a:srgbClr val="000000">
                        <a:alpha val="43137"/>
                      </a:srgbClr>
                    </a:outerShdw>
                  </a:effectLst>
                  <a:sym typeface="Wingdings 2"/>
                </a:rPr>
                <a:t></a:t>
              </a:r>
              <a:endParaRPr lang="en-GB" sz="3200" b="1" dirty="0">
                <a:solidFill>
                  <a:srgbClr val="00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5194939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10000"/>
          </a:bodyPr>
          <a:lstStyle/>
          <a:p>
            <a:r>
              <a:rPr lang="pt-PT" dirty="0" err="1"/>
              <a:t>Pilot</a:t>
            </a:r>
            <a:r>
              <a:rPr lang="pt-PT" dirty="0"/>
              <a:t> 5: </a:t>
            </a:r>
            <a:r>
              <a:rPr lang="en-GB" dirty="0"/>
              <a:t>Preservation and access to records with </a:t>
            </a:r>
            <a:r>
              <a:rPr lang="en-GB" dirty="0" err="1"/>
              <a:t>geodata</a:t>
            </a:r>
            <a:r>
              <a:rPr lang="en-GB" dirty="0"/>
              <a:t> (National Archives of Slovenia</a:t>
            </a:r>
            <a:r>
              <a:rPr lang="en-GB" dirty="0" smtClean="0"/>
              <a:t>)</a:t>
            </a:r>
          </a:p>
          <a:p>
            <a:pPr lvl="1"/>
            <a:r>
              <a:rPr lang="en-GB" dirty="0" smtClean="0"/>
              <a:t>Weak Points</a:t>
            </a:r>
          </a:p>
          <a:p>
            <a:pPr lvl="2"/>
            <a:r>
              <a:rPr lang="en-US" b="1" dirty="0"/>
              <a:t>Capability: Pre-Ingest / Question: 4 / Maturity Level: 3 - </a:t>
            </a:r>
            <a:r>
              <a:rPr lang="en-US" dirty="0"/>
              <a:t>This question is related to the enhancement of a producer SIP. </a:t>
            </a:r>
            <a:r>
              <a:rPr lang="en-GB" dirty="0" smtClean="0"/>
              <a:t>The </a:t>
            </a:r>
            <a:r>
              <a:rPr lang="en-GB" dirty="0"/>
              <a:t>answer provided to this aspect hinders the achievement of maturity level 5 for this capability.</a:t>
            </a:r>
            <a:endParaRPr lang="pt-PT" dirty="0"/>
          </a:p>
          <a:p>
            <a:pPr lvl="2"/>
            <a:r>
              <a:rPr lang="en-US" b="1" dirty="0"/>
              <a:t>Capability: Data Management / Question: 28 / Maturity Level: 1 – </a:t>
            </a:r>
            <a:r>
              <a:rPr lang="en-US" dirty="0"/>
              <a:t>This question is related with the </a:t>
            </a:r>
            <a:r>
              <a:rPr lang="en-GB" dirty="0"/>
              <a:t>bi-directional linkage between the AIP and descriptive information. </a:t>
            </a:r>
            <a:r>
              <a:rPr lang="en-GB" dirty="0" smtClean="0"/>
              <a:t>The </a:t>
            </a:r>
            <a:r>
              <a:rPr lang="en-GB" dirty="0"/>
              <a:t>answer provided to this aspect hinders the achievement of maturity level 3 for this capability</a:t>
            </a:r>
            <a:r>
              <a:rPr lang="en-GB" dirty="0" smtClean="0"/>
              <a:t>.</a:t>
            </a:r>
            <a:endParaRPr lang="pt-PT" dirty="0"/>
          </a:p>
        </p:txBody>
      </p:sp>
    </p:spTree>
    <p:extLst>
      <p:ext uri="{BB962C8B-B14F-4D97-AF65-F5344CB8AC3E}">
        <p14:creationId xmlns:p14="http://schemas.microsoft.com/office/powerpoint/2010/main" val="3357266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lstStyle/>
          <a:p>
            <a:r>
              <a:rPr lang="pt-PT" dirty="0" err="1"/>
              <a:t>Pilot</a:t>
            </a:r>
            <a:r>
              <a:rPr lang="pt-PT" dirty="0"/>
              <a:t> 5: </a:t>
            </a:r>
            <a:r>
              <a:rPr lang="en-GB" dirty="0"/>
              <a:t>Preservation and access to records with </a:t>
            </a:r>
            <a:r>
              <a:rPr lang="en-GB" dirty="0" err="1"/>
              <a:t>geodata</a:t>
            </a:r>
            <a:r>
              <a:rPr lang="en-GB" dirty="0"/>
              <a:t> (National Archives of Slovenia</a:t>
            </a:r>
            <a:r>
              <a:rPr lang="en-GB" dirty="0" smtClean="0"/>
              <a:t>)</a:t>
            </a:r>
          </a:p>
          <a:p>
            <a:pPr lvl="1"/>
            <a:r>
              <a:rPr lang="en-GB" dirty="0" smtClean="0"/>
              <a:t>Weak Points</a:t>
            </a:r>
          </a:p>
          <a:p>
            <a:pPr lvl="2"/>
            <a:r>
              <a:rPr lang="en-US" b="1" dirty="0" smtClean="0"/>
              <a:t>Capability</a:t>
            </a:r>
            <a:r>
              <a:rPr lang="en-US" b="1" dirty="0"/>
              <a:t>: Access / Question: 32 / Maturity Level: 1 – </a:t>
            </a:r>
            <a:r>
              <a:rPr lang="en-US" dirty="0"/>
              <a:t>This question is related with access failures and errors. </a:t>
            </a:r>
            <a:r>
              <a:rPr lang="en-GB" dirty="0" smtClean="0"/>
              <a:t>This </a:t>
            </a:r>
            <a:r>
              <a:rPr lang="en-GB" dirty="0"/>
              <a:t>aspect is important as it makes part of a capability that is the focus of the pilot and is the only aspect of this capability at maturity level 1</a:t>
            </a:r>
            <a:r>
              <a:rPr lang="en-GB" dirty="0" smtClean="0"/>
              <a:t>.</a:t>
            </a:r>
            <a:endParaRPr lang="en-GB" dirty="0"/>
          </a:p>
        </p:txBody>
      </p:sp>
    </p:spTree>
    <p:extLst>
      <p:ext uri="{BB962C8B-B14F-4D97-AF65-F5344CB8AC3E}">
        <p14:creationId xmlns:p14="http://schemas.microsoft.com/office/powerpoint/2010/main" val="27591094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a:bodyPr>
          <a:lstStyle/>
          <a:p>
            <a:r>
              <a:rPr lang="pt-PT" sz="2400" dirty="0" err="1"/>
              <a:t>Pilot</a:t>
            </a:r>
            <a:r>
              <a:rPr lang="pt-PT" sz="2400" dirty="0"/>
              <a:t> 6: </a:t>
            </a:r>
            <a:r>
              <a:rPr lang="en-GB" sz="2400" dirty="0"/>
              <a:t>Seamless integration between a live document management system and a long-term digital archiving and preservation service (KEEP SOLUTIONS)</a:t>
            </a:r>
          </a:p>
        </p:txBody>
      </p:sp>
      <p:graphicFrame>
        <p:nvGraphicFramePr>
          <p:cNvPr id="10" name="Gráfico 9"/>
          <p:cNvGraphicFramePr/>
          <p:nvPr>
            <p:extLst/>
          </p:nvPr>
        </p:nvGraphicFramePr>
        <p:xfrm>
          <a:off x="2195736" y="2996952"/>
          <a:ext cx="4876800" cy="2715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53805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a:bodyPr>
          <a:lstStyle/>
          <a:p>
            <a:r>
              <a:rPr lang="pt-PT" sz="2400" dirty="0" err="1"/>
              <a:t>Pilot</a:t>
            </a:r>
            <a:r>
              <a:rPr lang="pt-PT" sz="2400" dirty="0"/>
              <a:t> 6: </a:t>
            </a:r>
            <a:r>
              <a:rPr lang="en-GB" sz="2400" dirty="0"/>
              <a:t>Seamless integration between a live document management system and a long-term digital archiving and preservation service (KEEP SOLUTIONS)</a:t>
            </a:r>
          </a:p>
        </p:txBody>
      </p:sp>
      <p:pic>
        <p:nvPicPr>
          <p:cNvPr id="5" name="Imagem 4"/>
          <p:cNvPicPr>
            <a:picLocks noChangeAspect="1"/>
          </p:cNvPicPr>
          <p:nvPr/>
        </p:nvPicPr>
        <p:blipFill>
          <a:blip r:embed="rId3"/>
          <a:stretch>
            <a:fillRect/>
          </a:stretch>
        </p:blipFill>
        <p:spPr>
          <a:xfrm>
            <a:off x="1356185" y="3140968"/>
            <a:ext cx="6752178" cy="2504199"/>
          </a:xfrm>
          <a:prstGeom prst="rect">
            <a:avLst/>
          </a:prstGeom>
        </p:spPr>
      </p:pic>
    </p:spTree>
    <p:extLst>
      <p:ext uri="{BB962C8B-B14F-4D97-AF65-F5344CB8AC3E}">
        <p14:creationId xmlns:p14="http://schemas.microsoft.com/office/powerpoint/2010/main" val="32087438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85000" lnSpcReduction="20000"/>
          </a:bodyPr>
          <a:lstStyle/>
          <a:p>
            <a:r>
              <a:rPr lang="pt-PT" dirty="0" err="1"/>
              <a:t>Pilot</a:t>
            </a:r>
            <a:r>
              <a:rPr lang="pt-PT" dirty="0"/>
              <a:t> 6: </a:t>
            </a:r>
            <a:r>
              <a:rPr lang="en-GB" dirty="0"/>
              <a:t>Seamless integration between a live document management system and a long-term digital archiving and preservation service (KEEP SOLUTIONS</a:t>
            </a:r>
            <a:r>
              <a:rPr lang="en-GB" dirty="0" smtClean="0"/>
              <a:t>)</a:t>
            </a:r>
          </a:p>
          <a:p>
            <a:pPr lvl="1"/>
            <a:r>
              <a:rPr lang="en-GB" dirty="0" smtClean="0"/>
              <a:t>Weak Points</a:t>
            </a:r>
          </a:p>
          <a:p>
            <a:pPr lvl="2"/>
            <a:r>
              <a:rPr lang="en-US" b="1" dirty="0"/>
              <a:t>Capability: Pre-Ingest / Question: 4 / Maturity Level: 3 - </a:t>
            </a:r>
            <a:r>
              <a:rPr lang="en-US" dirty="0"/>
              <a:t>This question is related to the enhancement of a producer SIP. </a:t>
            </a:r>
            <a:r>
              <a:rPr lang="en-GB" dirty="0" smtClean="0"/>
              <a:t>The </a:t>
            </a:r>
            <a:r>
              <a:rPr lang="en-GB" dirty="0"/>
              <a:t>answer provided to this aspect hinders the achievement of maturity level 3 for all question of this capability.</a:t>
            </a:r>
            <a:endParaRPr lang="pt-PT" dirty="0"/>
          </a:p>
          <a:p>
            <a:pPr lvl="2"/>
            <a:r>
              <a:rPr lang="en-US" b="1" dirty="0"/>
              <a:t>Capability: Ingest / Question: 9 / Maturity Level: 1 – </a:t>
            </a:r>
            <a:r>
              <a:rPr lang="en-US" dirty="0"/>
              <a:t>This question is related to legal </a:t>
            </a:r>
            <a:r>
              <a:rPr lang="en-US" dirty="0" smtClean="0"/>
              <a:t>rights</a:t>
            </a:r>
            <a:r>
              <a:rPr lang="pt-PT" dirty="0" smtClean="0"/>
              <a:t>. </a:t>
            </a:r>
            <a:r>
              <a:rPr lang="en-GB" dirty="0" smtClean="0"/>
              <a:t>This </a:t>
            </a:r>
            <a:r>
              <a:rPr lang="en-GB" dirty="0"/>
              <a:t>is the only aspect at maturity level 1 in the ingest capability, which is one of the focus capabilities of the pilot and requires immediate attention</a:t>
            </a:r>
            <a:r>
              <a:rPr lang="en-GB" dirty="0" smtClean="0"/>
              <a:t>.</a:t>
            </a:r>
            <a:endParaRPr lang="pt-PT" dirty="0"/>
          </a:p>
          <a:p>
            <a:pPr lvl="2"/>
            <a:endParaRPr lang="en-GB" dirty="0"/>
          </a:p>
        </p:txBody>
      </p:sp>
    </p:spTree>
    <p:extLst>
      <p:ext uri="{BB962C8B-B14F-4D97-AF65-F5344CB8AC3E}">
        <p14:creationId xmlns:p14="http://schemas.microsoft.com/office/powerpoint/2010/main" val="5772718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20000"/>
          </a:bodyPr>
          <a:lstStyle/>
          <a:p>
            <a:r>
              <a:rPr lang="pt-PT" dirty="0" err="1"/>
              <a:t>Pilot</a:t>
            </a:r>
            <a:r>
              <a:rPr lang="pt-PT" dirty="0"/>
              <a:t> 6: </a:t>
            </a:r>
            <a:r>
              <a:rPr lang="en-GB" dirty="0"/>
              <a:t>Seamless integration between a live document management system and a long-term digital archiving and preservation service (KEEP SOLUTIONS</a:t>
            </a:r>
            <a:r>
              <a:rPr lang="en-GB" dirty="0" smtClean="0"/>
              <a:t>)</a:t>
            </a:r>
          </a:p>
          <a:p>
            <a:pPr lvl="1"/>
            <a:r>
              <a:rPr lang="en-GB" dirty="0" smtClean="0"/>
              <a:t>Weak Points</a:t>
            </a:r>
          </a:p>
          <a:p>
            <a:pPr lvl="2"/>
            <a:r>
              <a:rPr lang="en-US" b="1" dirty="0" smtClean="0"/>
              <a:t>Capability</a:t>
            </a:r>
            <a:r>
              <a:rPr lang="en-US" b="1" dirty="0"/>
              <a:t>: Archival Storage and Preservation / Question: 22 / Maturity Level: 1 - </a:t>
            </a:r>
            <a:r>
              <a:rPr lang="en-US" dirty="0"/>
              <a:t>This question is related with AIP designated community requirements. </a:t>
            </a:r>
            <a:r>
              <a:rPr lang="en-GB" dirty="0" smtClean="0"/>
              <a:t>This </a:t>
            </a:r>
            <a:r>
              <a:rPr lang="en-GB" dirty="0"/>
              <a:t>question is part of the archival storage and preservation capability which is part of the focus of the pilot. Together with question 25 these are the only aspects from that capability at maturity level 1 and require immediate attention.</a:t>
            </a:r>
            <a:endParaRPr lang="pt-PT" dirty="0"/>
          </a:p>
          <a:p>
            <a:pPr lvl="2"/>
            <a:endParaRPr lang="en-GB" dirty="0"/>
          </a:p>
        </p:txBody>
      </p:sp>
    </p:spTree>
    <p:extLst>
      <p:ext uri="{BB962C8B-B14F-4D97-AF65-F5344CB8AC3E}">
        <p14:creationId xmlns:p14="http://schemas.microsoft.com/office/powerpoint/2010/main" val="26302292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92500" lnSpcReduction="10000"/>
          </a:bodyPr>
          <a:lstStyle/>
          <a:p>
            <a:r>
              <a:rPr lang="pt-PT" dirty="0" err="1"/>
              <a:t>Pilot</a:t>
            </a:r>
            <a:r>
              <a:rPr lang="pt-PT" dirty="0"/>
              <a:t> 6: </a:t>
            </a:r>
            <a:r>
              <a:rPr lang="en-GB" dirty="0"/>
              <a:t>Seamless integration between a live document management system and a long-term digital archiving and preservation service (KEEP SOLUTIONS</a:t>
            </a:r>
            <a:r>
              <a:rPr lang="en-GB" dirty="0" smtClean="0"/>
              <a:t>)</a:t>
            </a:r>
          </a:p>
          <a:p>
            <a:pPr lvl="1"/>
            <a:r>
              <a:rPr lang="en-GB" dirty="0" smtClean="0"/>
              <a:t>Weak Points</a:t>
            </a:r>
          </a:p>
          <a:p>
            <a:pPr lvl="2"/>
            <a:r>
              <a:rPr lang="en-US" b="1" dirty="0" smtClean="0"/>
              <a:t>Capability</a:t>
            </a:r>
            <a:r>
              <a:rPr lang="en-US" b="1" dirty="0"/>
              <a:t>: Access / Question: 32 / Maturity Level: 1 - </a:t>
            </a:r>
            <a:r>
              <a:rPr lang="en-US" dirty="0"/>
              <a:t>This question is related with access failures and errors. </a:t>
            </a:r>
            <a:r>
              <a:rPr lang="en-GB" dirty="0" smtClean="0"/>
              <a:t>This </a:t>
            </a:r>
            <a:r>
              <a:rPr lang="en-GB" dirty="0"/>
              <a:t>question is part of the access capability which is part of the focus of the pilot. Together with question 31 these are the only aspects from that capability at maturity level 1 and require immediate attention.</a:t>
            </a:r>
            <a:endParaRPr lang="pt-PT" dirty="0"/>
          </a:p>
          <a:p>
            <a:pPr lvl="2"/>
            <a:endParaRPr lang="en-GB" dirty="0"/>
          </a:p>
        </p:txBody>
      </p:sp>
    </p:spTree>
    <p:extLst>
      <p:ext uri="{BB962C8B-B14F-4D97-AF65-F5344CB8AC3E}">
        <p14:creationId xmlns:p14="http://schemas.microsoft.com/office/powerpoint/2010/main" val="31973875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a:bodyPr>
          <a:lstStyle/>
          <a:p>
            <a:r>
              <a:rPr lang="pt-PT" sz="2400" dirty="0" err="1"/>
              <a:t>Pilot</a:t>
            </a:r>
            <a:r>
              <a:rPr lang="pt-PT" sz="2400" dirty="0"/>
              <a:t> 7: </a:t>
            </a:r>
            <a:r>
              <a:rPr lang="en-GB" sz="2400" dirty="0"/>
              <a:t>Access to databases (National Archives of Hungary)</a:t>
            </a:r>
          </a:p>
        </p:txBody>
      </p:sp>
      <p:graphicFrame>
        <p:nvGraphicFramePr>
          <p:cNvPr id="11" name="Gráfico 10"/>
          <p:cNvGraphicFramePr/>
          <p:nvPr>
            <p:extLst/>
          </p:nvPr>
        </p:nvGraphicFramePr>
        <p:xfrm>
          <a:off x="2051720" y="2276872"/>
          <a:ext cx="5472608" cy="3363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5734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a:bodyPr>
          <a:lstStyle/>
          <a:p>
            <a:r>
              <a:rPr lang="pt-PT" sz="2400" dirty="0" err="1"/>
              <a:t>Pilot</a:t>
            </a:r>
            <a:r>
              <a:rPr lang="pt-PT" sz="2400" dirty="0"/>
              <a:t> 7: </a:t>
            </a:r>
            <a:r>
              <a:rPr lang="en-GB" sz="2400" dirty="0"/>
              <a:t>Access to databases (National Archives of Hungary)</a:t>
            </a:r>
          </a:p>
        </p:txBody>
      </p:sp>
      <p:pic>
        <p:nvPicPr>
          <p:cNvPr id="5" name="Imagem 4"/>
          <p:cNvPicPr>
            <a:picLocks noChangeAspect="1"/>
          </p:cNvPicPr>
          <p:nvPr/>
        </p:nvPicPr>
        <p:blipFill>
          <a:blip r:embed="rId3"/>
          <a:stretch>
            <a:fillRect/>
          </a:stretch>
        </p:blipFill>
        <p:spPr>
          <a:xfrm>
            <a:off x="1259632" y="2924944"/>
            <a:ext cx="6752178" cy="2504199"/>
          </a:xfrm>
          <a:prstGeom prst="rect">
            <a:avLst/>
          </a:prstGeom>
        </p:spPr>
      </p:pic>
    </p:spTree>
    <p:extLst>
      <p:ext uri="{BB962C8B-B14F-4D97-AF65-F5344CB8AC3E}">
        <p14:creationId xmlns:p14="http://schemas.microsoft.com/office/powerpoint/2010/main" val="12238135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dirty="0" err="1" smtClean="0"/>
              <a:t>First</a:t>
            </a:r>
            <a:r>
              <a:rPr lang="pt-PT" dirty="0" smtClean="0"/>
              <a:t> </a:t>
            </a:r>
            <a:r>
              <a:rPr lang="pt-PT" dirty="0" err="1" smtClean="0"/>
              <a:t>Assessment</a:t>
            </a:r>
            <a:endParaRPr lang="en-US" dirty="0"/>
          </a:p>
        </p:txBody>
      </p:sp>
      <p:sp>
        <p:nvSpPr>
          <p:cNvPr id="3" name="Content Placeholder 2"/>
          <p:cNvSpPr>
            <a:spLocks noGrp="1"/>
          </p:cNvSpPr>
          <p:nvPr>
            <p:ph idx="1"/>
          </p:nvPr>
        </p:nvSpPr>
        <p:spPr/>
        <p:txBody>
          <a:bodyPr>
            <a:normAutofit fontScale="85000" lnSpcReduction="20000"/>
          </a:bodyPr>
          <a:lstStyle/>
          <a:p>
            <a:r>
              <a:rPr lang="pt-PT" dirty="0" err="1"/>
              <a:t>Pilot</a:t>
            </a:r>
            <a:r>
              <a:rPr lang="pt-PT" dirty="0"/>
              <a:t> 7: </a:t>
            </a:r>
            <a:r>
              <a:rPr lang="en-GB" dirty="0"/>
              <a:t>Access to databases (National Archives of Hungary</a:t>
            </a:r>
            <a:r>
              <a:rPr lang="en-GB" dirty="0" smtClean="0"/>
              <a:t>)</a:t>
            </a:r>
          </a:p>
          <a:p>
            <a:pPr lvl="1"/>
            <a:r>
              <a:rPr lang="en-GB" dirty="0" smtClean="0"/>
              <a:t>Weak Points</a:t>
            </a:r>
          </a:p>
          <a:p>
            <a:pPr lvl="2"/>
            <a:r>
              <a:rPr lang="en-US" b="1" dirty="0"/>
              <a:t>Capability: Ingest / Question: 5 / Maturity Level: 2 - </a:t>
            </a:r>
            <a:r>
              <a:rPr lang="en-US" dirty="0"/>
              <a:t>This question is related with the creation of </a:t>
            </a:r>
            <a:r>
              <a:rPr lang="en-US" dirty="0" err="1"/>
              <a:t>fonds</a:t>
            </a:r>
            <a:r>
              <a:rPr lang="en-US" dirty="0"/>
              <a:t>. </a:t>
            </a:r>
            <a:r>
              <a:rPr lang="en-GB" dirty="0" smtClean="0"/>
              <a:t>This </a:t>
            </a:r>
            <a:r>
              <a:rPr lang="en-GB" dirty="0"/>
              <a:t>question is part of the ingest capability which is part of the focus of the pilot. Together with question 8 and 16 these are the only aspects from that capability at maturity level 2 and require immediate attention.</a:t>
            </a:r>
            <a:endParaRPr lang="pt-PT" dirty="0"/>
          </a:p>
          <a:p>
            <a:pPr lvl="2"/>
            <a:r>
              <a:rPr lang="en-US" b="1" dirty="0"/>
              <a:t>Capability: Ingest / Question: 8 / Maturity Level: 2 – </a:t>
            </a:r>
            <a:r>
              <a:rPr lang="en-US" dirty="0"/>
              <a:t>This question is related to the Ingest actions and administration processes records. </a:t>
            </a:r>
            <a:r>
              <a:rPr lang="en-GB" dirty="0" smtClean="0"/>
              <a:t>This </a:t>
            </a:r>
            <a:r>
              <a:rPr lang="en-GB" dirty="0"/>
              <a:t>question is part of the ingest capability which is part of the focus of the pilot. Together with question 5 and 16 these are the only aspects from that capability at maturity level 2 and require immediate attention.</a:t>
            </a:r>
            <a:endParaRPr lang="pt-PT" dirty="0"/>
          </a:p>
          <a:p>
            <a:pPr lvl="2"/>
            <a:endParaRPr lang="en-GB" dirty="0"/>
          </a:p>
        </p:txBody>
      </p:sp>
    </p:spTree>
    <p:extLst>
      <p:ext uri="{BB962C8B-B14F-4D97-AF65-F5344CB8AC3E}">
        <p14:creationId xmlns:p14="http://schemas.microsoft.com/office/powerpoint/2010/main" val="3414091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ark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il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CB0DA697784748B7B52E63041AD640" ma:contentTypeVersion="0" ma:contentTypeDescription="Create a new document." ma:contentTypeScope="" ma:versionID="0b57749b000fb368ece27a1593da8bf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28D0C8-7453-4174-B109-B395F0F35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F402363-799C-4655-BF0A-A9A2AE91B44F}">
  <ds:schemaRefs>
    <ds:schemaRef ds:uri="http://schemas.microsoft.com/sharepoint/v3/contenttype/forms"/>
  </ds:schemaRefs>
</ds:datastoreItem>
</file>

<file path=customXml/itemProps3.xml><?xml version="1.0" encoding="utf-8"?>
<ds:datastoreItem xmlns:ds="http://schemas.openxmlformats.org/officeDocument/2006/customXml" ds:itemID="{A994381A-802B-4134-AE61-CFD101813489}">
  <ds:schemaRef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e-ark slides template.potx</Template>
  <TotalTime>1978</TotalTime>
  <Words>7077</Words>
  <Application>Microsoft Office PowerPoint</Application>
  <PresentationFormat>Apresentação no Ecrã (4:3)</PresentationFormat>
  <Paragraphs>684</Paragraphs>
  <Slides>105</Slides>
  <Notes>50</Notes>
  <HiddenSlides>0</HiddenSlides>
  <MMClips>0</MMClips>
  <ScaleCrop>false</ScaleCrop>
  <HeadingPairs>
    <vt:vector size="8" baseType="variant">
      <vt:variant>
        <vt:lpstr>Tipos de letra usados</vt:lpstr>
      </vt:variant>
      <vt:variant>
        <vt:i4>5</vt:i4>
      </vt:variant>
      <vt:variant>
        <vt:lpstr>Tema</vt:lpstr>
      </vt:variant>
      <vt:variant>
        <vt:i4>2</vt:i4>
      </vt:variant>
      <vt:variant>
        <vt:lpstr>Servidores OLE incorporados</vt:lpstr>
      </vt:variant>
      <vt:variant>
        <vt:i4>2</vt:i4>
      </vt:variant>
      <vt:variant>
        <vt:lpstr>Títulos dos diapositivos</vt:lpstr>
      </vt:variant>
      <vt:variant>
        <vt:i4>105</vt:i4>
      </vt:variant>
    </vt:vector>
  </HeadingPairs>
  <TitlesOfParts>
    <vt:vector size="114" baseType="lpstr">
      <vt:lpstr>Arial</vt:lpstr>
      <vt:lpstr>Calibri</vt:lpstr>
      <vt:lpstr>Times New Roman</vt:lpstr>
      <vt:lpstr>Wingdings</vt:lpstr>
      <vt:lpstr>Wingdings 2</vt:lpstr>
      <vt:lpstr>e-ark slides template</vt:lpstr>
      <vt:lpstr>Trailer Slide</vt:lpstr>
      <vt:lpstr>Document</vt:lpstr>
      <vt:lpstr>Worksheet</vt:lpstr>
      <vt:lpstr>The E-ARK Project Initial Maturity Model for Information Governance Arrangements in Organizations  European Archival Records and Knowledge Preservation</vt:lpstr>
      <vt:lpstr>Outline</vt:lpstr>
      <vt:lpstr>Introducing the e-ark project</vt:lpstr>
      <vt:lpstr>About Project E-ARK</vt:lpstr>
      <vt:lpstr>Project Partners in E-ARK</vt:lpstr>
      <vt:lpstr>Objectives of the project E-ARK</vt:lpstr>
      <vt:lpstr>Apresentação do PowerPoint</vt:lpstr>
      <vt:lpstr>Our Milestones</vt:lpstr>
      <vt:lpstr>Deliverables Year 1</vt:lpstr>
      <vt:lpstr>Deliverables Year 2</vt:lpstr>
      <vt:lpstr>Deliverables Year 3</vt:lpstr>
      <vt:lpstr>How to find out more about e-ark</vt:lpstr>
      <vt:lpstr>Website www.eark-project.eu </vt:lpstr>
      <vt:lpstr>Website: Resources www.eark-project.eu</vt:lpstr>
      <vt:lpstr>The E-ARK Monthly Newsletter news.eark-project.eu</vt:lpstr>
      <vt:lpstr>How can I learn more about E-ARK</vt:lpstr>
      <vt:lpstr>Fundamentals of Maturity Models</vt:lpstr>
      <vt:lpstr>Maturity Model - Concept</vt:lpstr>
      <vt:lpstr>Maturity Model - Concept</vt:lpstr>
      <vt:lpstr>Maturity Model - Concept</vt:lpstr>
      <vt:lpstr>Maturity Model - Motivation</vt:lpstr>
      <vt:lpstr>Maturity Model - History</vt:lpstr>
      <vt:lpstr>Maturity Model – Examples</vt:lpstr>
      <vt:lpstr>Stages versus Continuous</vt:lpstr>
      <vt:lpstr>Stages versus Continuous</vt:lpstr>
      <vt:lpstr>From the CMMI project (focus on software development as a business)</vt:lpstr>
      <vt:lpstr>Example: http://managewithoutthem.com/2013/03/04/business-capability-maturity-model-simplified/</vt:lpstr>
      <vt:lpstr>Example:</vt:lpstr>
      <vt:lpstr>Maturity Models - Assessment Methods</vt:lpstr>
      <vt:lpstr>Maturity Models - Assessment Methods – ISO 15504</vt:lpstr>
      <vt:lpstr>Maturity Models - Assessment Methods – ISO 15504</vt:lpstr>
      <vt:lpstr>Maturity Models - Assessment Methods – ISO 15504</vt:lpstr>
      <vt:lpstr>Maturity Models - Assessment Methods – ISO 15504</vt:lpstr>
      <vt:lpstr>Maturity Models - Assessment Methods – ISO 15504</vt:lpstr>
      <vt:lpstr>Maturity Models - Assessment Methods – ISO 15504</vt:lpstr>
      <vt:lpstr>Maturity Models - Assessment Methods – ISO 15504</vt:lpstr>
      <vt:lpstr>Maturity Models - Assessment Methods – ISO 15504</vt:lpstr>
      <vt:lpstr>Maturity Models - Assessment Methods – ISO 15504</vt:lpstr>
      <vt:lpstr>Maturity Models - Assessment Methods – ISO 15504</vt:lpstr>
      <vt:lpstr>Maturity Models - Assessment Methods – SCAMPI for CMMI</vt:lpstr>
      <vt:lpstr>Maturity Models - Assessment Methods – SCAMPI for CMMI</vt:lpstr>
      <vt:lpstr>Maturity Models - Assessment Methods – SCAMPI for CMMI</vt:lpstr>
      <vt:lpstr>Maturity Models - Assessment Methods – SCAMPI for CMMI</vt:lpstr>
      <vt:lpstr>Maturity Models - Assessment Methods – SCAMPI for CMMI</vt:lpstr>
      <vt:lpstr>Maturity Models - Assessment Methods – SCAMPI for CMMI</vt:lpstr>
      <vt:lpstr>Maturity Models - Assessment Methods – SCAMPI for CMMI</vt:lpstr>
      <vt:lpstr>Summary</vt:lpstr>
      <vt:lpstr>Questions?</vt:lpstr>
      <vt:lpstr>E-ARK Information Governance Maturity Model</vt:lpstr>
      <vt:lpstr>Motivation</vt:lpstr>
      <vt:lpstr>Apresentação do PowerPoint</vt:lpstr>
      <vt:lpstr>Maturity Model - Development Method</vt:lpstr>
      <vt:lpstr>Maturity Model - Development Method</vt:lpstr>
      <vt:lpstr>Maturity Model - Problem Definition</vt:lpstr>
      <vt:lpstr>Maturity Model - Development Strategy</vt:lpstr>
      <vt:lpstr>Maturity Model - Development Strategy</vt:lpstr>
      <vt:lpstr>Maturity Model - Development Strategy</vt:lpstr>
      <vt:lpstr>Maturity Model - Development Strategy</vt:lpstr>
      <vt:lpstr>Maturity Model - Development Strategy</vt:lpstr>
      <vt:lpstr>Maturity Model - Development Strategy</vt:lpstr>
      <vt:lpstr>Maturity Model - Development Strategy</vt:lpstr>
      <vt:lpstr>Maturity Model - Development Strategy</vt:lpstr>
      <vt:lpstr>Maturity Model - Development Strategy</vt:lpstr>
      <vt:lpstr>First Assessment</vt:lpstr>
      <vt:lpstr>First Assessment</vt:lpstr>
      <vt:lpstr>First Assessment</vt:lpstr>
      <vt:lpstr>First Assessment</vt:lpstr>
      <vt:lpstr>First Assessment</vt:lpstr>
      <vt:lpstr>First Assessment</vt:lpstr>
      <vt:lpstr>Pilots Definition</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First Assessment</vt:lpstr>
      <vt:lpstr>Overall Pilots Assessment</vt:lpstr>
      <vt:lpstr>Future Work</vt:lpstr>
      <vt:lpstr>Questions?</vt:lpstr>
      <vt:lpstr>Apresentação do PowerPoint</vt:lpstr>
    </vt:vector>
  </TitlesOfParts>
  <Company>University of Portsmouth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 Delve</dc:creator>
  <cp:lastModifiedBy>Diogo Proença</cp:lastModifiedBy>
  <cp:revision>61</cp:revision>
  <dcterms:created xsi:type="dcterms:W3CDTF">2014-06-05T17:31:51Z</dcterms:created>
  <dcterms:modified xsi:type="dcterms:W3CDTF">2015-11-24T14:08:45Z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0x0101003FCB0DA697784748B7B52E63041AD640</vt:lpwstr>
  </property>
  <property fmtid="{D5CDD505-2E9C-101B-9397-08002B2CF9AE}" pid="3" name="Order">
    <vt:r8>200</vt:r8>
  </property>
  <property fmtid="{D5CDD505-2E9C-101B-9397-08002B2CF9AE}" pid="4" name="TemplateUrl">
    <vt:lpwstr/>
  </property>
  <property fmtid="{D5CDD505-2E9C-101B-9397-08002B2CF9AE}" pid="5" name="_CopySource">
    <vt:lpwstr>http://www.earkadmin.com/wp8/Project Dissemination Resources/E-ARK DLM Forum Athens June 2014.pptx</vt:lpwstr>
  </property>
  <property fmtid="{D5CDD505-2E9C-101B-9397-08002B2CF9AE}" pid="6" name="xd_ProgID">
    <vt:lpwstr/>
  </property>
</Properties>
</file>